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jeWAk4glk65KvbJKhskD2LphKz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9bc288007f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29bc288007f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9c1ed7bd21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29c1ed7bd2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9c1ed7bd21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29c1ed7bd21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9c1ed7bd21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g29c1ed7bd21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9c1ed7bd21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29c1ed7bd21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9bc288007f_1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29bc288007f_1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9bc288007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29bc288007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76200" lvl="0" marL="0" rtl="0" algn="just">
              <a:spcBef>
                <a:spcPts val="0"/>
              </a:spcBef>
              <a:spcAft>
                <a:spcPts val="0"/>
              </a:spcAft>
              <a:buClr>
                <a:srgbClr val="212121"/>
              </a:buClr>
              <a:buSzPts val="1200"/>
              <a:buFont typeface="Calibri"/>
              <a:buAutoNum type="arabicPeriod"/>
            </a:pPr>
            <a:r>
              <a:rPr b="1" i="0" lang="en-US" sz="1200">
                <a:solidFill>
                  <a:srgbClr val="212121"/>
                </a:solidFill>
                <a:latin typeface="Calibri"/>
                <a:ea typeface="Calibri"/>
                <a:cs typeface="Calibri"/>
                <a:sym typeface="Calibri"/>
              </a:rPr>
              <a:t>The largest number of individuals, both defaulters and non-defaulters, fall within the </a:t>
            </a:r>
            <a:r>
              <a:rPr b="1" lang="en-US">
                <a:solidFill>
                  <a:srgbClr val="212121"/>
                </a:solidFill>
              </a:rPr>
              <a:t>2</a:t>
            </a:r>
            <a:r>
              <a:rPr b="1" i="0" lang="en-US" sz="1200">
                <a:solidFill>
                  <a:srgbClr val="212121"/>
                </a:solidFill>
                <a:latin typeface="Calibri"/>
                <a:ea typeface="Calibri"/>
                <a:cs typeface="Calibri"/>
                <a:sym typeface="Calibri"/>
              </a:rPr>
              <a:t>0-</a:t>
            </a:r>
            <a:r>
              <a:rPr b="1" lang="en-US">
                <a:solidFill>
                  <a:srgbClr val="212121"/>
                </a:solidFill>
              </a:rPr>
              <a:t>3</a:t>
            </a:r>
            <a:r>
              <a:rPr b="1" i="0" lang="en-US" sz="1200">
                <a:solidFill>
                  <a:srgbClr val="212121"/>
                </a:solidFill>
                <a:latin typeface="Calibri"/>
                <a:ea typeface="Calibri"/>
                <a:cs typeface="Calibri"/>
                <a:sym typeface="Calibri"/>
              </a:rPr>
              <a:t>0 age group. This suggests that this age group is the most active or the largest in terms of credit activity.</a:t>
            </a:r>
            <a:endParaRPr/>
          </a:p>
          <a:p>
            <a:pPr indent="-76200" lvl="0" marL="0" rtl="0" algn="just">
              <a:spcBef>
                <a:spcPts val="0"/>
              </a:spcBef>
              <a:spcAft>
                <a:spcPts val="0"/>
              </a:spcAft>
              <a:buClr>
                <a:srgbClr val="212121"/>
              </a:buClr>
              <a:buSzPts val="1200"/>
              <a:buFont typeface="Calibri"/>
              <a:buAutoNum type="arabicPeriod"/>
            </a:pPr>
            <a:r>
              <a:rPr b="1" i="0" lang="en-US" sz="1200">
                <a:solidFill>
                  <a:srgbClr val="212121"/>
                </a:solidFill>
                <a:latin typeface="Calibri"/>
                <a:ea typeface="Calibri"/>
                <a:cs typeface="Calibri"/>
                <a:sym typeface="Calibri"/>
              </a:rPr>
              <a:t>The 40-50 age group has the second-highest count of individuals, but interestingly, the proportion of defaulters within this age group is slightly higher than in the 30-40 age group. This could indicate a higher risk of default in the 40-50 age demographic.</a:t>
            </a:r>
            <a:endParaRPr/>
          </a:p>
          <a:p>
            <a:pPr indent="-76200" lvl="0" marL="0" rtl="0" algn="just">
              <a:spcBef>
                <a:spcPts val="0"/>
              </a:spcBef>
              <a:spcAft>
                <a:spcPts val="0"/>
              </a:spcAft>
              <a:buClr>
                <a:srgbClr val="212121"/>
              </a:buClr>
              <a:buSzPts val="1200"/>
              <a:buFont typeface="Calibri"/>
              <a:buAutoNum type="arabicPeriod"/>
            </a:pPr>
            <a:r>
              <a:rPr b="1" i="0" lang="en-US" sz="1200">
                <a:solidFill>
                  <a:srgbClr val="212121"/>
                </a:solidFill>
                <a:latin typeface="Calibri"/>
                <a:ea typeface="Calibri"/>
                <a:cs typeface="Calibri"/>
                <a:sym typeface="Calibri"/>
              </a:rPr>
              <a:t>There is a significant drop in the count of both defaulters and non-defaulters after the age of 50. Notably, for individuals aged 60 and above, the number of defaulters is very low compared to younger age groups. This could be due to various factors such as lower credit usage or better financial stability in later life stages.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5" name="Google Shape;17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 name="Shape 34"/>
        <p:cNvGrpSpPr/>
        <p:nvPr/>
      </p:nvGrpSpPr>
      <p:grpSpPr>
        <a:xfrm>
          <a:off x="0" y="0"/>
          <a:ext cx="0" cy="0"/>
          <a:chOff x="0" y="0"/>
          <a:chExt cx="0" cy="0"/>
        </a:xfrm>
      </p:grpSpPr>
      <p:sp>
        <p:nvSpPr>
          <p:cNvPr id="35" name="Google Shape;3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1" name="Google Shape;4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3"/>
          <p:cNvSpPr/>
          <p:nvPr>
            <p:ph idx="2" type="pic"/>
          </p:nvPr>
        </p:nvSpPr>
        <p:spPr>
          <a:xfrm>
            <a:off x="5183188" y="987425"/>
            <a:ext cx="6172200" cy="4873625"/>
          </a:xfrm>
          <a:prstGeom prst="rect">
            <a:avLst/>
          </a:prstGeom>
          <a:noFill/>
          <a:ln>
            <a:noFill/>
          </a:ln>
        </p:spPr>
      </p:sp>
      <p:sp>
        <p:nvSpPr>
          <p:cNvPr id="68" name="Google Shape;68;p3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sp>
        <p:nvSpPr>
          <p:cNvPr id="85" name="Google Shape;85;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7" name="Google Shape;87;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8" name="Google Shape;88;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9" name="Google Shape;89;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200" u="none">
                <a:solidFill>
                  <a:schemeClr val="lt1"/>
                </a:solidFill>
                <a:latin typeface="Calibri"/>
                <a:ea typeface="Calibri"/>
                <a:cs typeface="Calibri"/>
                <a:sym typeface="Calibri"/>
              </a:defRPr>
            </a:lvl1pPr>
            <a:lvl2pPr indent="0" lvl="1" marL="0" marR="0" rtl="0" algn="r">
              <a:spcBef>
                <a:spcPts val="0"/>
              </a:spcBef>
              <a:buNone/>
              <a:defRPr b="0" sz="1200" u="none">
                <a:solidFill>
                  <a:schemeClr val="lt1"/>
                </a:solidFill>
                <a:latin typeface="Calibri"/>
                <a:ea typeface="Calibri"/>
                <a:cs typeface="Calibri"/>
                <a:sym typeface="Calibri"/>
              </a:defRPr>
            </a:lvl2pPr>
            <a:lvl3pPr indent="0" lvl="2" marL="0" marR="0" rtl="0" algn="r">
              <a:spcBef>
                <a:spcPts val="0"/>
              </a:spcBef>
              <a:buNone/>
              <a:defRPr b="0" sz="1200" u="none">
                <a:solidFill>
                  <a:schemeClr val="lt1"/>
                </a:solidFill>
                <a:latin typeface="Calibri"/>
                <a:ea typeface="Calibri"/>
                <a:cs typeface="Calibri"/>
                <a:sym typeface="Calibri"/>
              </a:defRPr>
            </a:lvl3pPr>
            <a:lvl4pPr indent="0" lvl="3" marL="0" marR="0" rtl="0" algn="r">
              <a:spcBef>
                <a:spcPts val="0"/>
              </a:spcBef>
              <a:buNone/>
              <a:defRPr b="0" sz="1200" u="none">
                <a:solidFill>
                  <a:schemeClr val="lt1"/>
                </a:solidFill>
                <a:latin typeface="Calibri"/>
                <a:ea typeface="Calibri"/>
                <a:cs typeface="Calibri"/>
                <a:sym typeface="Calibri"/>
              </a:defRPr>
            </a:lvl4pPr>
            <a:lvl5pPr indent="0" lvl="4" marL="0" marR="0" rtl="0" algn="r">
              <a:spcBef>
                <a:spcPts val="0"/>
              </a:spcBef>
              <a:buNone/>
              <a:defRPr b="0" sz="1200" u="none">
                <a:solidFill>
                  <a:schemeClr val="lt1"/>
                </a:solidFill>
                <a:latin typeface="Calibri"/>
                <a:ea typeface="Calibri"/>
                <a:cs typeface="Calibri"/>
                <a:sym typeface="Calibri"/>
              </a:defRPr>
            </a:lvl5pPr>
            <a:lvl6pPr indent="0" lvl="5" marL="0" marR="0" rtl="0" algn="r">
              <a:spcBef>
                <a:spcPts val="0"/>
              </a:spcBef>
              <a:buNone/>
              <a:defRPr b="0" sz="1200" u="none">
                <a:solidFill>
                  <a:schemeClr val="lt1"/>
                </a:solidFill>
                <a:latin typeface="Calibri"/>
                <a:ea typeface="Calibri"/>
                <a:cs typeface="Calibri"/>
                <a:sym typeface="Calibri"/>
              </a:defRPr>
            </a:lvl6pPr>
            <a:lvl7pPr indent="0" lvl="6" marL="0" marR="0" rtl="0" algn="r">
              <a:spcBef>
                <a:spcPts val="0"/>
              </a:spcBef>
              <a:buNone/>
              <a:defRPr b="0" sz="1200" u="none">
                <a:solidFill>
                  <a:schemeClr val="lt1"/>
                </a:solidFill>
                <a:latin typeface="Calibri"/>
                <a:ea typeface="Calibri"/>
                <a:cs typeface="Calibri"/>
                <a:sym typeface="Calibri"/>
              </a:defRPr>
            </a:lvl7pPr>
            <a:lvl8pPr indent="0" lvl="7" marL="0" marR="0" rtl="0" algn="r">
              <a:spcBef>
                <a:spcPts val="0"/>
              </a:spcBef>
              <a:buNone/>
              <a:defRPr b="0" sz="1200" u="none">
                <a:solidFill>
                  <a:schemeClr val="lt1"/>
                </a:solidFill>
                <a:latin typeface="Calibri"/>
                <a:ea typeface="Calibri"/>
                <a:cs typeface="Calibri"/>
                <a:sym typeface="Calibri"/>
              </a:defRPr>
            </a:lvl8pPr>
            <a:lvl9pPr indent="0" lvl="8" marL="0" marR="0" rtl="0" algn="r">
              <a:spcBef>
                <a:spcPts val="0"/>
              </a:spcBef>
              <a:buNone/>
              <a:defRPr b="0" sz="1200" u="non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1.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29.png"/><Relationship Id="rId6" Type="http://schemas.openxmlformats.org/officeDocument/2006/relationships/image" Target="../media/image22.png"/><Relationship Id="rId7" Type="http://schemas.openxmlformats.org/officeDocument/2006/relationships/image" Target="../media/image28.png"/><Relationship Id="rId8"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41.png"/><Relationship Id="rId5" Type="http://schemas.openxmlformats.org/officeDocument/2006/relationships/image" Target="../media/image25.png"/><Relationship Id="rId6"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39.png"/><Relationship Id="rId5" Type="http://schemas.openxmlformats.org/officeDocument/2006/relationships/image" Target="../media/image34.png"/><Relationship Id="rId6"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30.png"/><Relationship Id="rId5" Type="http://schemas.openxmlformats.org/officeDocument/2006/relationships/image" Target="../media/image24.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38.png"/><Relationship Id="rId5"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hyperlink" Target="https://www.kaggle.com/datasets/uciml/default-of-credit-card-clients-datase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6.png"/><Relationship Id="rId5"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sp>
        <p:nvSpPr>
          <p:cNvPr id="99" name="Google Shape;99;p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0" name="Google Shape;100;p1"/>
          <p:cNvSpPr txBox="1"/>
          <p:nvPr/>
        </p:nvSpPr>
        <p:spPr>
          <a:xfrm>
            <a:off x="640080" y="325369"/>
            <a:ext cx="4368602" cy="1956841"/>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None/>
            </a:pPr>
            <a:r>
              <a:rPr b="1" i="0" lang="en-US" sz="3400" u="none" cap="none" strike="noStrike">
                <a:solidFill>
                  <a:schemeClr val="dk1"/>
                </a:solidFill>
                <a:latin typeface="Calibri"/>
                <a:ea typeface="Calibri"/>
                <a:cs typeface="Calibri"/>
                <a:sym typeface="Calibri"/>
              </a:rPr>
              <a:t>Early Default Prediction Model for Credit Card Risk Assessment</a:t>
            </a:r>
            <a:endParaRPr b="1" i="0" sz="3400" u="none" cap="none" strike="noStrike">
              <a:solidFill>
                <a:schemeClr val="dk1"/>
              </a:solidFill>
              <a:latin typeface="Calibri"/>
              <a:ea typeface="Calibri"/>
              <a:cs typeface="Calibri"/>
              <a:sym typeface="Calibri"/>
            </a:endParaRPr>
          </a:p>
        </p:txBody>
      </p:sp>
      <p:sp>
        <p:nvSpPr>
          <p:cNvPr id="101" name="Google Shape;101;p1"/>
          <p:cNvSpPr/>
          <p:nvPr/>
        </p:nvSpPr>
        <p:spPr>
          <a:xfrm>
            <a:off x="640080" y="2586994"/>
            <a:ext cx="3474720" cy="18288"/>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2" name="Google Shape;102;p1"/>
          <p:cNvSpPr txBox="1"/>
          <p:nvPr/>
        </p:nvSpPr>
        <p:spPr>
          <a:xfrm>
            <a:off x="640080" y="2872899"/>
            <a:ext cx="4243589" cy="3320668"/>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ctr">
              <a:lnSpc>
                <a:spcPct val="90000"/>
              </a:lnSpc>
              <a:spcBef>
                <a:spcPts val="600"/>
              </a:spcBef>
              <a:spcAft>
                <a:spcPts val="0"/>
              </a:spcAft>
              <a:buNone/>
            </a:pPr>
            <a:r>
              <a:rPr b="0" i="0" lang="en-US" sz="1200" u="none" cap="none" strike="noStrike">
                <a:solidFill>
                  <a:schemeClr val="dk1"/>
                </a:solidFill>
                <a:latin typeface="Calibri"/>
                <a:ea typeface="Calibri"/>
                <a:cs typeface="Calibri"/>
                <a:sym typeface="Calibri"/>
              </a:rPr>
              <a:t>OPIM-5512-DATA SCIENCE WITH PYTHON-SECB13-1238</a:t>
            </a:r>
            <a:endParaRPr/>
          </a:p>
          <a:p>
            <a:pPr indent="0" lvl="0" marL="0" marR="0" rtl="0" algn="ctr">
              <a:lnSpc>
                <a:spcPct val="90000"/>
              </a:lnSpc>
              <a:spcBef>
                <a:spcPts val="600"/>
              </a:spcBef>
              <a:spcAft>
                <a:spcPts val="0"/>
              </a:spcAft>
              <a:buNone/>
            </a:pPr>
            <a:r>
              <a:rPr b="0" i="0" lang="en-US" sz="1200" u="none" cap="none" strike="noStrike">
                <a:solidFill>
                  <a:schemeClr val="dk1"/>
                </a:solidFill>
                <a:latin typeface="Calibri"/>
                <a:ea typeface="Calibri"/>
                <a:cs typeface="Calibri"/>
                <a:sym typeface="Calibri"/>
              </a:rPr>
              <a:t>FINAL PRESENTATION</a:t>
            </a:r>
            <a:endParaRPr/>
          </a:p>
          <a:p>
            <a:pPr indent="76200" lvl="0" marL="0" marR="0" rtl="0" algn="l">
              <a:lnSpc>
                <a:spcPct val="90000"/>
              </a:lnSpc>
              <a:spcBef>
                <a:spcPts val="60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76200" lvl="0" marL="0" marR="0" rtl="0" algn="l">
              <a:lnSpc>
                <a:spcPct val="90000"/>
              </a:lnSpc>
              <a:spcBef>
                <a:spcPts val="60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76200" lvl="0" marL="0" marR="0" rtl="0" algn="l">
              <a:lnSpc>
                <a:spcPct val="90000"/>
              </a:lnSpc>
              <a:spcBef>
                <a:spcPts val="60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76200" lvl="0" marL="0" marR="0" rtl="0" algn="l">
              <a:lnSpc>
                <a:spcPct val="90000"/>
              </a:lnSpc>
              <a:spcBef>
                <a:spcPts val="60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70000"/>
              </a:lnSpc>
              <a:spcBef>
                <a:spcPts val="600"/>
              </a:spcBef>
              <a:spcAft>
                <a:spcPts val="0"/>
              </a:spcAft>
              <a:buNone/>
            </a:pP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TEAM MEMBERS:</a:t>
            </a:r>
            <a:endParaRPr/>
          </a:p>
          <a:p>
            <a:pPr indent="0" lvl="0" marL="0" marR="0" rtl="0" algn="l">
              <a:lnSpc>
                <a:spcPct val="110000"/>
              </a:lnSpc>
              <a:spcBef>
                <a:spcPts val="600"/>
              </a:spcBef>
              <a:spcAft>
                <a:spcPts val="0"/>
              </a:spcAft>
              <a:buNone/>
            </a:pPr>
            <a:r>
              <a:rPr b="0" i="0" lang="en-US" sz="1200" u="none" cap="none" strike="noStrike">
                <a:solidFill>
                  <a:schemeClr val="dk1"/>
                </a:solidFill>
                <a:latin typeface="Calibri"/>
                <a:ea typeface="Calibri"/>
                <a:cs typeface="Calibri"/>
                <a:sym typeface="Calibri"/>
              </a:rPr>
              <a:t>CHETAN KHATRI</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SANCHITA GODSE</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CHIRAG PHALGUNE</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SHREENIDHI CHINTALA</a:t>
            </a:r>
            <a:endParaRPr/>
          </a:p>
          <a:p>
            <a:pPr indent="0" lvl="0" marL="0" marR="0" rtl="0" algn="l">
              <a:lnSpc>
                <a:spcPct val="110000"/>
              </a:lnSpc>
              <a:spcBef>
                <a:spcPts val="600"/>
              </a:spcBef>
              <a:spcAft>
                <a:spcPts val="0"/>
              </a:spcAft>
              <a:buNone/>
            </a:pPr>
            <a:r>
              <a:rPr b="0" i="0" lang="en-US" sz="1200" u="none" cap="none" strike="noStrike">
                <a:solidFill>
                  <a:schemeClr val="dk1"/>
                </a:solidFill>
                <a:latin typeface="Calibri"/>
                <a:ea typeface="Calibri"/>
                <a:cs typeface="Calibri"/>
                <a:sym typeface="Calibri"/>
              </a:rPr>
              <a:t>ARVIND DEVULAPALLI</a:t>
            </a:r>
            <a:endParaRPr/>
          </a:p>
        </p:txBody>
      </p:sp>
      <p:sp>
        <p:nvSpPr>
          <p:cNvPr id="103" name="Google Shape;103;p1"/>
          <p:cNvSpPr txBox="1"/>
          <p:nvPr/>
        </p:nvSpPr>
        <p:spPr>
          <a:xfrm>
            <a:off x="6094476" y="3305889"/>
            <a:ext cx="631371" cy="246221"/>
          </a:xfrm>
          <a:prstGeom prst="rect">
            <a:avLst/>
          </a:prstGeom>
          <a:solidFill>
            <a:srgbClr val="DFECF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104" name="Google Shape;104;p1"/>
          <p:cNvSpPr txBox="1"/>
          <p:nvPr/>
        </p:nvSpPr>
        <p:spPr>
          <a:xfrm>
            <a:off x="7153880" y="3405671"/>
            <a:ext cx="631371" cy="153888"/>
          </a:xfrm>
          <a:prstGeom prst="rect">
            <a:avLst/>
          </a:prstGeom>
          <a:solidFill>
            <a:srgbClr val="DFECF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400">
              <a:solidFill>
                <a:schemeClr val="dk1"/>
              </a:solidFill>
              <a:latin typeface="Calibri"/>
              <a:ea typeface="Calibri"/>
              <a:cs typeface="Calibri"/>
              <a:sym typeface="Calibri"/>
            </a:endParaRPr>
          </a:p>
        </p:txBody>
      </p:sp>
      <p:sp>
        <p:nvSpPr>
          <p:cNvPr id="105" name="Google Shape;105;p1"/>
          <p:cNvSpPr txBox="1"/>
          <p:nvPr/>
        </p:nvSpPr>
        <p:spPr>
          <a:xfrm>
            <a:off x="6094506" y="4287012"/>
            <a:ext cx="631371" cy="123111"/>
          </a:xfrm>
          <a:prstGeom prst="rect">
            <a:avLst/>
          </a:prstGeom>
          <a:solidFill>
            <a:srgbClr val="DFECF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
              <a:solidFill>
                <a:schemeClr val="dk1"/>
              </a:solidFill>
              <a:latin typeface="Calibri"/>
              <a:ea typeface="Calibri"/>
              <a:cs typeface="Calibri"/>
              <a:sym typeface="Calibri"/>
            </a:endParaRPr>
          </a:p>
        </p:txBody>
      </p:sp>
      <p:sp>
        <p:nvSpPr>
          <p:cNvPr id="106" name="Google Shape;106;p1"/>
          <p:cNvSpPr txBox="1"/>
          <p:nvPr/>
        </p:nvSpPr>
        <p:spPr>
          <a:xfrm>
            <a:off x="7028897" y="4287012"/>
            <a:ext cx="893882" cy="123111"/>
          </a:xfrm>
          <a:prstGeom prst="rect">
            <a:avLst/>
          </a:prstGeom>
          <a:solidFill>
            <a:srgbClr val="DFECF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
              <a:solidFill>
                <a:schemeClr val="dk1"/>
              </a:solidFill>
              <a:latin typeface="Calibri"/>
              <a:ea typeface="Calibri"/>
              <a:cs typeface="Calibri"/>
              <a:sym typeface="Calibri"/>
            </a:endParaRPr>
          </a:p>
        </p:txBody>
      </p:sp>
      <p:sp>
        <p:nvSpPr>
          <p:cNvPr id="107" name="Google Shape;107;p1"/>
          <p:cNvSpPr txBox="1"/>
          <p:nvPr/>
        </p:nvSpPr>
        <p:spPr>
          <a:xfrm>
            <a:off x="5963220" y="5143499"/>
            <a:ext cx="893882" cy="123111"/>
          </a:xfrm>
          <a:prstGeom prst="rect">
            <a:avLst/>
          </a:prstGeom>
          <a:solidFill>
            <a:srgbClr val="DFECF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
              <a:solidFill>
                <a:schemeClr val="dk1"/>
              </a:solidFill>
              <a:latin typeface="Calibri"/>
              <a:ea typeface="Calibri"/>
              <a:cs typeface="Calibri"/>
              <a:sym typeface="Calibri"/>
            </a:endParaRPr>
          </a:p>
        </p:txBody>
      </p:sp>
      <p:sp>
        <p:nvSpPr>
          <p:cNvPr id="108" name="Google Shape;108;p1"/>
          <p:cNvSpPr txBox="1"/>
          <p:nvPr/>
        </p:nvSpPr>
        <p:spPr>
          <a:xfrm>
            <a:off x="8140312" y="3244333"/>
            <a:ext cx="1339590" cy="683855"/>
          </a:xfrm>
          <a:prstGeom prst="rect">
            <a:avLst/>
          </a:prstGeom>
          <a:solidFill>
            <a:srgbClr val="DEED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
              <a:solidFill>
                <a:schemeClr val="dk1"/>
              </a:solidFill>
              <a:latin typeface="Calibri"/>
              <a:ea typeface="Calibri"/>
              <a:cs typeface="Calibri"/>
              <a:sym typeface="Calibri"/>
            </a:endParaRPr>
          </a:p>
        </p:txBody>
      </p:sp>
      <p:sp>
        <p:nvSpPr>
          <p:cNvPr id="109" name="Google Shape;109;p1"/>
          <p:cNvSpPr txBox="1"/>
          <p:nvPr/>
        </p:nvSpPr>
        <p:spPr>
          <a:xfrm>
            <a:off x="8140312" y="4040156"/>
            <a:ext cx="979369" cy="244898"/>
          </a:xfrm>
          <a:prstGeom prst="rect">
            <a:avLst/>
          </a:prstGeom>
          <a:solidFill>
            <a:srgbClr val="DFECF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
              <a:solidFill>
                <a:schemeClr val="dk1"/>
              </a:solidFill>
              <a:latin typeface="Calibri"/>
              <a:ea typeface="Calibri"/>
              <a:cs typeface="Calibri"/>
              <a:sym typeface="Calibri"/>
            </a:endParaRPr>
          </a:p>
        </p:txBody>
      </p:sp>
      <p:pic>
        <p:nvPicPr>
          <p:cNvPr descr="A map of the world" id="110" name="Google Shape;110;p1"/>
          <p:cNvPicPr preferRelativeResize="0"/>
          <p:nvPr/>
        </p:nvPicPr>
        <p:blipFill rotWithShape="1">
          <a:blip r:embed="rId3">
            <a:alphaModFix/>
          </a:blip>
          <a:srcRect b="0" l="0" r="0" t="0"/>
          <a:stretch/>
        </p:blipFill>
        <p:spPr>
          <a:xfrm>
            <a:off x="-1525" y="0"/>
            <a:ext cx="9526525" cy="6858000"/>
          </a:xfrm>
          <a:prstGeom prst="rect">
            <a:avLst/>
          </a:prstGeom>
          <a:noFill/>
          <a:ln>
            <a:noFill/>
          </a:ln>
        </p:spPr>
      </p:pic>
      <p:pic>
        <p:nvPicPr>
          <p:cNvPr descr="A computer screen with a security system&#10;&#10;Description automatically generated with medium confidence" id="111" name="Google Shape;111;p1"/>
          <p:cNvPicPr preferRelativeResize="0"/>
          <p:nvPr/>
        </p:nvPicPr>
        <p:blipFill rotWithShape="1">
          <a:blip r:embed="rId4">
            <a:alphaModFix/>
          </a:blip>
          <a:srcRect b="0" l="0" r="0" t="302"/>
          <a:stretch/>
        </p:blipFill>
        <p:spPr>
          <a:xfrm>
            <a:off x="5311702" y="10"/>
            <a:ext cx="6878775" cy="685799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
        <p:nvSpPr>
          <p:cNvPr id="112" name="Google Shape;112;p1"/>
          <p:cNvSpPr txBox="1"/>
          <p:nvPr/>
        </p:nvSpPr>
        <p:spPr>
          <a:xfrm>
            <a:off x="223935" y="251625"/>
            <a:ext cx="5086241" cy="1956841"/>
          </a:xfrm>
          <a:prstGeom prst="rect">
            <a:avLst/>
          </a:prstGeom>
          <a:solidFill>
            <a:srgbClr val="FFFFFF">
              <a:alpha val="15686"/>
            </a:srgbClr>
          </a:solidFill>
          <a:ln>
            <a:noFill/>
          </a:ln>
        </p:spPr>
        <p:txBody>
          <a:bodyPr anchorCtr="0" anchor="b" bIns="45700" lIns="91425" spcFirstLastPara="1" rIns="91425" wrap="square" tIns="45700">
            <a:normAutofit fontScale="92500"/>
          </a:bodyPr>
          <a:lstStyle/>
          <a:p>
            <a:pPr indent="0" lvl="0" marL="0" marR="0" rtl="0" algn="ctr">
              <a:spcBef>
                <a:spcPts val="0"/>
              </a:spcBef>
              <a:spcAft>
                <a:spcPts val="0"/>
              </a:spcAft>
              <a:buNone/>
            </a:pPr>
            <a:r>
              <a:rPr b="1" i="0" lang="en-US" sz="4000" u="none" strike="noStrike">
                <a:solidFill>
                  <a:schemeClr val="dk1"/>
                </a:solidFill>
                <a:latin typeface="Calibri"/>
                <a:ea typeface="Calibri"/>
                <a:cs typeface="Calibri"/>
                <a:sym typeface="Calibri"/>
              </a:rPr>
              <a:t>Early Default Prediction Model for Credit Card Risk Assessment</a:t>
            </a:r>
            <a:endParaRPr b="1" sz="4000">
              <a:solidFill>
                <a:schemeClr val="dk1"/>
              </a:solidFill>
              <a:latin typeface="Calibri"/>
              <a:ea typeface="Calibri"/>
              <a:cs typeface="Calibri"/>
              <a:sym typeface="Calibri"/>
            </a:endParaRPr>
          </a:p>
        </p:txBody>
      </p:sp>
      <p:sp>
        <p:nvSpPr>
          <p:cNvPr id="113" name="Google Shape;113;p1"/>
          <p:cNvSpPr txBox="1"/>
          <p:nvPr/>
        </p:nvSpPr>
        <p:spPr>
          <a:xfrm>
            <a:off x="223936" y="2300498"/>
            <a:ext cx="5087766" cy="4305877"/>
          </a:xfrm>
          <a:prstGeom prst="rect">
            <a:avLst/>
          </a:prstGeom>
          <a:solidFill>
            <a:srgbClr val="FFFFFF">
              <a:alpha val="15686"/>
            </a:srgbClr>
          </a:solid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ctr">
              <a:lnSpc>
                <a:spcPct val="90000"/>
              </a:lnSpc>
              <a:spcBef>
                <a:spcPts val="600"/>
              </a:spcBef>
              <a:spcAft>
                <a:spcPts val="0"/>
              </a:spcAft>
              <a:buNone/>
            </a:pPr>
            <a:r>
              <a:rPr b="1" lang="en-US" sz="2400">
                <a:solidFill>
                  <a:schemeClr val="dk1"/>
                </a:solidFill>
                <a:latin typeface="Calibri"/>
                <a:ea typeface="Calibri"/>
                <a:cs typeface="Calibri"/>
                <a:sym typeface="Calibri"/>
              </a:rPr>
              <a:t>OPIM-5512-DATA SCIENCE WITH PYTHON-SECB13-1238</a:t>
            </a:r>
            <a:endParaRPr/>
          </a:p>
          <a:p>
            <a:pPr indent="0" lvl="0" marL="0" marR="0" rtl="0" algn="ctr">
              <a:lnSpc>
                <a:spcPct val="90000"/>
              </a:lnSpc>
              <a:spcBef>
                <a:spcPts val="600"/>
              </a:spcBef>
              <a:spcAft>
                <a:spcPts val="0"/>
              </a:spcAft>
              <a:buNone/>
            </a:pPr>
            <a:r>
              <a:rPr b="1" lang="en-US" sz="2400">
                <a:solidFill>
                  <a:schemeClr val="dk1"/>
                </a:solidFill>
                <a:latin typeface="Calibri"/>
                <a:ea typeface="Calibri"/>
                <a:cs typeface="Calibri"/>
                <a:sym typeface="Calibri"/>
              </a:rPr>
              <a:t>FINAL PRESENTATION</a:t>
            </a:r>
            <a:endParaRPr/>
          </a:p>
          <a:p>
            <a:pPr indent="0" lvl="0" marL="0" marR="0" rtl="0" algn="l">
              <a:lnSpc>
                <a:spcPct val="90000"/>
              </a:lnSpc>
              <a:spcBef>
                <a:spcPts val="600"/>
              </a:spcBef>
              <a:spcAft>
                <a:spcPts val="0"/>
              </a:spcAft>
              <a:buNone/>
            </a:pPr>
            <a:r>
              <a:t/>
            </a:r>
            <a:endParaRPr b="1" sz="2400">
              <a:solidFill>
                <a:schemeClr val="dk1"/>
              </a:solidFill>
              <a:latin typeface="Calibri"/>
              <a:ea typeface="Calibri"/>
              <a:cs typeface="Calibri"/>
              <a:sym typeface="Calibri"/>
            </a:endParaRPr>
          </a:p>
          <a:p>
            <a:pPr indent="0" lvl="0" marL="0" marR="0" rtl="0" algn="l">
              <a:lnSpc>
                <a:spcPct val="170000"/>
              </a:lnSpc>
              <a:spcBef>
                <a:spcPts val="600"/>
              </a:spcBef>
              <a:spcAft>
                <a:spcPts val="0"/>
              </a:spcAft>
              <a:buNone/>
            </a:pPr>
            <a:r>
              <a:rPr b="1" lang="en-US" sz="2000">
                <a:solidFill>
                  <a:schemeClr val="dk1"/>
                </a:solidFill>
                <a:latin typeface="Calibri"/>
                <a:ea typeface="Calibri"/>
                <a:cs typeface="Calibri"/>
                <a:sym typeface="Calibri"/>
              </a:rPr>
              <a:t>TEAM MEMBERS:</a:t>
            </a:r>
            <a:endParaRPr/>
          </a:p>
          <a:p>
            <a:pPr indent="0" lvl="0" marL="0" marR="0" rtl="0" algn="l">
              <a:lnSpc>
                <a:spcPct val="110000"/>
              </a:lnSpc>
              <a:spcBef>
                <a:spcPts val="600"/>
              </a:spcBef>
              <a:spcAft>
                <a:spcPts val="0"/>
              </a:spcAft>
              <a:buNone/>
            </a:pPr>
            <a:r>
              <a:rPr b="1" lang="en-US" sz="2000">
                <a:solidFill>
                  <a:schemeClr val="dk1"/>
                </a:solidFill>
                <a:latin typeface="Calibri"/>
                <a:ea typeface="Calibri"/>
                <a:cs typeface="Calibri"/>
                <a:sym typeface="Calibri"/>
              </a:rPr>
              <a:t>CHETAN KHATRI</a:t>
            </a:r>
            <a:br>
              <a:rPr b="1" lang="en-US" sz="2000">
                <a:solidFill>
                  <a:schemeClr val="dk1"/>
                </a:solidFill>
                <a:latin typeface="Calibri"/>
                <a:ea typeface="Calibri"/>
                <a:cs typeface="Calibri"/>
                <a:sym typeface="Calibri"/>
              </a:rPr>
            </a:br>
            <a:r>
              <a:rPr b="1" lang="en-US" sz="2000">
                <a:solidFill>
                  <a:schemeClr val="dk1"/>
                </a:solidFill>
                <a:latin typeface="Calibri"/>
                <a:ea typeface="Calibri"/>
                <a:cs typeface="Calibri"/>
                <a:sym typeface="Calibri"/>
              </a:rPr>
              <a:t>SANCHITA GODSE</a:t>
            </a:r>
            <a:br>
              <a:rPr b="1" lang="en-US" sz="2000">
                <a:solidFill>
                  <a:schemeClr val="dk1"/>
                </a:solidFill>
                <a:latin typeface="Calibri"/>
                <a:ea typeface="Calibri"/>
                <a:cs typeface="Calibri"/>
                <a:sym typeface="Calibri"/>
              </a:rPr>
            </a:br>
            <a:r>
              <a:rPr b="1" lang="en-US" sz="2000">
                <a:solidFill>
                  <a:schemeClr val="dk1"/>
                </a:solidFill>
                <a:latin typeface="Calibri"/>
                <a:ea typeface="Calibri"/>
                <a:cs typeface="Calibri"/>
                <a:sym typeface="Calibri"/>
              </a:rPr>
              <a:t>CHIRAG PHALGUNE</a:t>
            </a:r>
            <a:br>
              <a:rPr b="1" lang="en-US" sz="2000">
                <a:solidFill>
                  <a:schemeClr val="dk1"/>
                </a:solidFill>
                <a:latin typeface="Calibri"/>
                <a:ea typeface="Calibri"/>
                <a:cs typeface="Calibri"/>
                <a:sym typeface="Calibri"/>
              </a:rPr>
            </a:br>
            <a:r>
              <a:rPr b="1" lang="en-US" sz="2000">
                <a:solidFill>
                  <a:schemeClr val="dk1"/>
                </a:solidFill>
                <a:latin typeface="Calibri"/>
                <a:ea typeface="Calibri"/>
                <a:cs typeface="Calibri"/>
                <a:sym typeface="Calibri"/>
              </a:rPr>
              <a:t>SREENIDHI CHINTALA</a:t>
            </a:r>
            <a:endParaRPr/>
          </a:p>
          <a:p>
            <a:pPr indent="0" lvl="0" marL="0" marR="0" rtl="0" algn="l">
              <a:lnSpc>
                <a:spcPct val="110000"/>
              </a:lnSpc>
              <a:spcBef>
                <a:spcPts val="600"/>
              </a:spcBef>
              <a:spcAft>
                <a:spcPts val="0"/>
              </a:spcAft>
              <a:buNone/>
            </a:pPr>
            <a:r>
              <a:rPr b="1" lang="en-US" sz="2000">
                <a:solidFill>
                  <a:schemeClr val="dk1"/>
                </a:solidFill>
                <a:latin typeface="Calibri"/>
                <a:ea typeface="Calibri"/>
                <a:cs typeface="Calibri"/>
                <a:sym typeface="Calibri"/>
              </a:rPr>
              <a:t>ARVIND DEVULAPALLI</a:t>
            </a:r>
            <a:endParaRPr/>
          </a:p>
        </p:txBody>
      </p:sp>
      <p:pic>
        <p:nvPicPr>
          <p:cNvPr id="114" name="Google Shape;114;p1"/>
          <p:cNvPicPr preferRelativeResize="0"/>
          <p:nvPr/>
        </p:nvPicPr>
        <p:blipFill rotWithShape="1">
          <a:blip r:embed="rId5">
            <a:alphaModFix/>
          </a:blip>
          <a:srcRect b="0" l="0" r="0" t="0"/>
          <a:stretch/>
        </p:blipFill>
        <p:spPr>
          <a:xfrm>
            <a:off x="5941977" y="2802919"/>
            <a:ext cx="936405" cy="683855"/>
          </a:xfrm>
          <a:prstGeom prst="rect">
            <a:avLst/>
          </a:prstGeom>
          <a:noFill/>
          <a:ln>
            <a:noFill/>
          </a:ln>
        </p:spPr>
      </p:pic>
      <p:pic>
        <p:nvPicPr>
          <p:cNvPr id="115" name="Google Shape;115;p1"/>
          <p:cNvPicPr preferRelativeResize="0"/>
          <p:nvPr/>
        </p:nvPicPr>
        <p:blipFill rotWithShape="1">
          <a:blip r:embed="rId6">
            <a:alphaModFix/>
          </a:blip>
          <a:srcRect b="0" l="0" r="0" t="0"/>
          <a:stretch/>
        </p:blipFill>
        <p:spPr>
          <a:xfrm>
            <a:off x="7084621" y="2802919"/>
            <a:ext cx="810686" cy="756640"/>
          </a:xfrm>
          <a:prstGeom prst="rect">
            <a:avLst/>
          </a:prstGeom>
          <a:noFill/>
          <a:ln>
            <a:noFill/>
          </a:ln>
        </p:spPr>
      </p:pic>
      <p:pic>
        <p:nvPicPr>
          <p:cNvPr id="116" name="Google Shape;116;p1"/>
          <p:cNvPicPr preferRelativeResize="0"/>
          <p:nvPr/>
        </p:nvPicPr>
        <p:blipFill rotWithShape="1">
          <a:blip r:embed="rId7">
            <a:alphaModFix/>
          </a:blip>
          <a:srcRect b="0" l="0" r="0" t="0"/>
          <a:stretch/>
        </p:blipFill>
        <p:spPr>
          <a:xfrm>
            <a:off x="5963220" y="3625402"/>
            <a:ext cx="848143" cy="784721"/>
          </a:xfrm>
          <a:prstGeom prst="rect">
            <a:avLst/>
          </a:prstGeom>
          <a:noFill/>
          <a:ln>
            <a:noFill/>
          </a:ln>
        </p:spPr>
      </p:pic>
      <p:pic>
        <p:nvPicPr>
          <p:cNvPr id="117" name="Google Shape;117;p1"/>
          <p:cNvPicPr preferRelativeResize="0"/>
          <p:nvPr/>
        </p:nvPicPr>
        <p:blipFill rotWithShape="1">
          <a:blip r:embed="rId8">
            <a:alphaModFix/>
          </a:blip>
          <a:srcRect b="0" l="0" r="0" t="0"/>
          <a:stretch/>
        </p:blipFill>
        <p:spPr>
          <a:xfrm>
            <a:off x="6978363" y="3728142"/>
            <a:ext cx="998428" cy="683855"/>
          </a:xfrm>
          <a:prstGeom prst="rect">
            <a:avLst/>
          </a:prstGeom>
          <a:noFill/>
          <a:ln>
            <a:noFill/>
          </a:ln>
        </p:spPr>
      </p:pic>
      <p:pic>
        <p:nvPicPr>
          <p:cNvPr id="118" name="Google Shape;118;p1"/>
          <p:cNvPicPr preferRelativeResize="0"/>
          <p:nvPr/>
        </p:nvPicPr>
        <p:blipFill rotWithShape="1">
          <a:blip r:embed="rId9">
            <a:alphaModFix/>
          </a:blip>
          <a:srcRect b="0" l="0" r="0" t="0"/>
          <a:stretch/>
        </p:blipFill>
        <p:spPr>
          <a:xfrm>
            <a:off x="5880567" y="4548751"/>
            <a:ext cx="1013448" cy="7178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9"/>
          <p:cNvSpPr/>
          <p:nvPr/>
        </p:nvSpPr>
        <p:spPr>
          <a:xfrm>
            <a:off x="0" y="417618"/>
            <a:ext cx="128016" cy="63141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0" name="Google Shape;210;p9"/>
          <p:cNvSpPr/>
          <p:nvPr/>
        </p:nvSpPr>
        <p:spPr>
          <a:xfrm>
            <a:off x="841248" y="1380864"/>
            <a:ext cx="10506456"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A map of the world&#10;&#10;Description automatically generated" id="211" name="Google Shape;211;p9"/>
          <p:cNvPicPr preferRelativeResize="0"/>
          <p:nvPr/>
        </p:nvPicPr>
        <p:blipFill rotWithShape="1">
          <a:blip r:embed="rId3">
            <a:alphaModFix amt="58999"/>
          </a:blip>
          <a:srcRect b="0" l="0" r="0" t="0"/>
          <a:stretch/>
        </p:blipFill>
        <p:spPr>
          <a:xfrm>
            <a:off x="0" y="0"/>
            <a:ext cx="12192000" cy="6858000"/>
          </a:xfrm>
          <a:prstGeom prst="rect">
            <a:avLst/>
          </a:prstGeom>
          <a:noFill/>
          <a:ln>
            <a:noFill/>
          </a:ln>
        </p:spPr>
      </p:pic>
      <p:pic>
        <p:nvPicPr>
          <p:cNvPr descr="A bar chart with different colored bars&#10;&#10;Description automatically generated" id="212" name="Google Shape;212;p9"/>
          <p:cNvPicPr preferRelativeResize="0"/>
          <p:nvPr/>
        </p:nvPicPr>
        <p:blipFill rotWithShape="1">
          <a:blip r:embed="rId4">
            <a:alphaModFix/>
          </a:blip>
          <a:srcRect b="0" l="0" r="0" t="0"/>
          <a:stretch/>
        </p:blipFill>
        <p:spPr>
          <a:xfrm>
            <a:off x="1019447" y="992098"/>
            <a:ext cx="5157418" cy="3892777"/>
          </a:xfrm>
          <a:prstGeom prst="rect">
            <a:avLst/>
          </a:prstGeom>
          <a:noFill/>
          <a:ln cap="flat" cmpd="sng" w="9525">
            <a:solidFill>
              <a:schemeClr val="dk1"/>
            </a:solidFill>
            <a:prstDash val="solid"/>
            <a:round/>
            <a:headEnd len="sm" w="sm" type="none"/>
            <a:tailEnd len="sm" w="sm" type="none"/>
          </a:ln>
        </p:spPr>
      </p:pic>
      <p:sp>
        <p:nvSpPr>
          <p:cNvPr id="213" name="Google Shape;213;p9"/>
          <p:cNvSpPr txBox="1"/>
          <p:nvPr/>
        </p:nvSpPr>
        <p:spPr>
          <a:xfrm>
            <a:off x="993267" y="5069042"/>
            <a:ext cx="5183597" cy="1569660"/>
          </a:xfrm>
          <a:prstGeom prst="rect">
            <a:avLst/>
          </a:prstGeom>
          <a:solidFill>
            <a:srgbClr val="F5F7F7"/>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600">
                <a:solidFill>
                  <a:schemeClr val="dk1"/>
                </a:solidFill>
                <a:latin typeface="Calibri"/>
                <a:ea typeface="Calibri"/>
                <a:cs typeface="Calibri"/>
                <a:sym typeface="Calibri"/>
              </a:rPr>
              <a:t>The accuracy comparison chart reveals that </a:t>
            </a:r>
            <a:r>
              <a:rPr b="1" lang="en-US" sz="1600">
                <a:solidFill>
                  <a:schemeClr val="dk1"/>
                </a:solidFill>
                <a:latin typeface="Calibri"/>
                <a:ea typeface="Calibri"/>
                <a:cs typeface="Calibri"/>
                <a:sym typeface="Calibri"/>
              </a:rPr>
              <a:t>XGBoost</a:t>
            </a:r>
            <a:r>
              <a:rPr lang="en-US" sz="1600">
                <a:solidFill>
                  <a:schemeClr val="dk1"/>
                </a:solidFill>
                <a:latin typeface="Calibri"/>
                <a:ea typeface="Calibri"/>
                <a:cs typeface="Calibri"/>
                <a:sym typeface="Calibri"/>
              </a:rPr>
              <a:t> outperforms other models in credit card fraud detection, with ensemble methods like </a:t>
            </a:r>
            <a:r>
              <a:rPr b="1" lang="en-US" sz="1600">
                <a:solidFill>
                  <a:schemeClr val="dk1"/>
                </a:solidFill>
                <a:latin typeface="Calibri"/>
                <a:ea typeface="Calibri"/>
                <a:cs typeface="Calibri"/>
                <a:sym typeface="Calibri"/>
              </a:rPr>
              <a:t>Random Forest </a:t>
            </a:r>
            <a:r>
              <a:rPr lang="en-US" sz="1600">
                <a:solidFill>
                  <a:schemeClr val="dk1"/>
                </a:solidFill>
                <a:latin typeface="Calibri"/>
                <a:ea typeface="Calibri"/>
                <a:cs typeface="Calibri"/>
                <a:sym typeface="Calibri"/>
              </a:rPr>
              <a:t>also proving effective. Simpler models like Decision Trees show lower accuracy, suggesting that complex patterns in the data require more advanced algorithms. </a:t>
            </a:r>
            <a:endParaRPr sz="2000">
              <a:solidFill>
                <a:schemeClr val="dk1"/>
              </a:solidFill>
              <a:latin typeface="Calibri"/>
              <a:ea typeface="Calibri"/>
              <a:cs typeface="Calibri"/>
              <a:sym typeface="Calibri"/>
            </a:endParaRPr>
          </a:p>
        </p:txBody>
      </p:sp>
      <p:sp>
        <p:nvSpPr>
          <p:cNvPr id="214" name="Google Shape;214;p9"/>
          <p:cNvSpPr txBox="1"/>
          <p:nvPr/>
        </p:nvSpPr>
        <p:spPr>
          <a:xfrm>
            <a:off x="841248" y="251312"/>
            <a:ext cx="10506456" cy="10102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4400">
                <a:solidFill>
                  <a:schemeClr val="dk1"/>
                </a:solidFill>
                <a:latin typeface="Calibri"/>
                <a:ea typeface="Calibri"/>
                <a:cs typeface="Calibri"/>
                <a:sym typeface="Calibri"/>
              </a:rPr>
              <a:t>MODEL 1:</a:t>
            </a:r>
            <a:endParaRPr/>
          </a:p>
        </p:txBody>
      </p:sp>
      <p:pic>
        <p:nvPicPr>
          <p:cNvPr descr="A graph showing different colored bars&#10;&#10;Description automatically generated with medium confidence" id="215" name="Google Shape;215;p9"/>
          <p:cNvPicPr preferRelativeResize="0"/>
          <p:nvPr/>
        </p:nvPicPr>
        <p:blipFill rotWithShape="1">
          <a:blip r:embed="rId5">
            <a:alphaModFix/>
          </a:blip>
          <a:srcRect b="0" l="0" r="0" t="0"/>
          <a:stretch/>
        </p:blipFill>
        <p:spPr>
          <a:xfrm>
            <a:off x="6250048" y="999744"/>
            <a:ext cx="5021331" cy="3892777"/>
          </a:xfrm>
          <a:prstGeom prst="rect">
            <a:avLst/>
          </a:prstGeom>
          <a:noFill/>
          <a:ln cap="flat" cmpd="sng" w="9525">
            <a:solidFill>
              <a:schemeClr val="dk1"/>
            </a:solidFill>
            <a:prstDash val="solid"/>
            <a:round/>
            <a:headEnd len="sm" w="sm" type="none"/>
            <a:tailEnd len="sm" w="sm" type="none"/>
          </a:ln>
        </p:spPr>
      </p:pic>
      <p:sp>
        <p:nvSpPr>
          <p:cNvPr id="216" name="Google Shape;216;p9"/>
          <p:cNvSpPr txBox="1"/>
          <p:nvPr/>
        </p:nvSpPr>
        <p:spPr>
          <a:xfrm>
            <a:off x="6250047" y="5069042"/>
            <a:ext cx="5021331" cy="1569660"/>
          </a:xfrm>
          <a:prstGeom prst="rect">
            <a:avLst/>
          </a:prstGeom>
          <a:solidFill>
            <a:srgbClr val="F5F7F7"/>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600">
                <a:solidFill>
                  <a:schemeClr val="dk1"/>
                </a:solidFill>
                <a:latin typeface="Calibri"/>
                <a:ea typeface="Calibri"/>
                <a:cs typeface="Calibri"/>
                <a:sym typeface="Calibri"/>
              </a:rPr>
              <a:t>The AUC comparison chart illustrates that </a:t>
            </a:r>
            <a:r>
              <a:rPr b="1" lang="en-US" sz="1600">
                <a:solidFill>
                  <a:schemeClr val="dk1"/>
                </a:solidFill>
                <a:latin typeface="Calibri"/>
                <a:ea typeface="Calibri"/>
                <a:cs typeface="Calibri"/>
                <a:sym typeface="Calibri"/>
              </a:rPr>
              <a:t>XGBoost</a:t>
            </a:r>
            <a:r>
              <a:rPr lang="en-US" sz="1600">
                <a:solidFill>
                  <a:schemeClr val="dk1"/>
                </a:solidFill>
                <a:latin typeface="Calibri"/>
                <a:ea typeface="Calibri"/>
                <a:cs typeface="Calibri"/>
                <a:sym typeface="Calibri"/>
              </a:rPr>
              <a:t> and </a:t>
            </a:r>
            <a:r>
              <a:rPr b="1" lang="en-US" sz="1600">
                <a:solidFill>
                  <a:schemeClr val="dk1"/>
                </a:solidFill>
                <a:latin typeface="Calibri"/>
                <a:ea typeface="Calibri"/>
                <a:cs typeface="Calibri"/>
                <a:sym typeface="Calibri"/>
              </a:rPr>
              <a:t>Random Forest </a:t>
            </a:r>
            <a:r>
              <a:rPr lang="en-US" sz="1600">
                <a:solidFill>
                  <a:schemeClr val="dk1"/>
                </a:solidFill>
                <a:latin typeface="Calibri"/>
                <a:ea typeface="Calibri"/>
                <a:cs typeface="Calibri"/>
                <a:sym typeface="Calibri"/>
              </a:rPr>
              <a:t>have the highest Area Under the Curve (AUC), indicating superior performance in distinguishing between the classes. Decision Trees have the lowest AUC, suggesting they may not be as effective in this classification task.</a:t>
            </a:r>
            <a:endParaRPr sz="20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10"/>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map of the world&#10;&#10;Description automatically generated" id="222" name="Google Shape;222;p10"/>
          <p:cNvPicPr preferRelativeResize="0"/>
          <p:nvPr/>
        </p:nvPicPr>
        <p:blipFill rotWithShape="1">
          <a:blip r:embed="rId3">
            <a:alphaModFix amt="58999"/>
          </a:blip>
          <a:srcRect b="0" l="0" r="0" t="0"/>
          <a:stretch/>
        </p:blipFill>
        <p:spPr>
          <a:xfrm>
            <a:off x="1" y="0"/>
            <a:ext cx="12188949" cy="6857999"/>
          </a:xfrm>
          <a:prstGeom prst="rect">
            <a:avLst/>
          </a:prstGeom>
          <a:noFill/>
          <a:ln>
            <a:noFill/>
          </a:ln>
        </p:spPr>
      </p:pic>
      <p:pic>
        <p:nvPicPr>
          <p:cNvPr id="223" name="Google Shape;223;p10"/>
          <p:cNvPicPr preferRelativeResize="0"/>
          <p:nvPr/>
        </p:nvPicPr>
        <p:blipFill rotWithShape="1">
          <a:blip r:embed="rId4">
            <a:alphaModFix/>
          </a:blip>
          <a:srcRect b="0" l="0" r="0" t="0"/>
          <a:stretch/>
        </p:blipFill>
        <p:spPr>
          <a:xfrm>
            <a:off x="241619" y="597159"/>
            <a:ext cx="5748634" cy="2967135"/>
          </a:xfrm>
          <a:prstGeom prst="rect">
            <a:avLst/>
          </a:prstGeom>
          <a:noFill/>
          <a:ln cap="flat" cmpd="sng" w="9525">
            <a:solidFill>
              <a:schemeClr val="dk1"/>
            </a:solidFill>
            <a:prstDash val="solid"/>
            <a:round/>
            <a:headEnd len="sm" w="sm" type="none"/>
            <a:tailEnd len="sm" w="sm" type="none"/>
          </a:ln>
        </p:spPr>
      </p:pic>
      <p:sp>
        <p:nvSpPr>
          <p:cNvPr id="224" name="Google Shape;224;p10"/>
          <p:cNvSpPr txBox="1"/>
          <p:nvPr/>
        </p:nvSpPr>
        <p:spPr>
          <a:xfrm>
            <a:off x="836675" y="160471"/>
            <a:ext cx="10515600" cy="511334"/>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None/>
            </a:pPr>
            <a:r>
              <a:rPr b="1" lang="en-US" sz="4000">
                <a:solidFill>
                  <a:schemeClr val="dk1"/>
                </a:solidFill>
                <a:latin typeface="Calibri"/>
                <a:ea typeface="Calibri"/>
                <a:cs typeface="Calibri"/>
                <a:sym typeface="Calibri"/>
              </a:rPr>
              <a:t>CONFUSION MATRIX:</a:t>
            </a:r>
            <a:endParaRPr/>
          </a:p>
        </p:txBody>
      </p:sp>
      <p:sp>
        <p:nvSpPr>
          <p:cNvPr id="225" name="Google Shape;225;p10"/>
          <p:cNvSpPr txBox="1"/>
          <p:nvPr/>
        </p:nvSpPr>
        <p:spPr>
          <a:xfrm>
            <a:off x="241619" y="3666931"/>
            <a:ext cx="11615733" cy="646331"/>
          </a:xfrm>
          <a:prstGeom prst="rect">
            <a:avLst/>
          </a:prstGeom>
          <a:solidFill>
            <a:srgbClr val="DAE8F6"/>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800">
                <a:solidFill>
                  <a:schemeClr val="dk1"/>
                </a:solidFill>
                <a:latin typeface="Calibri"/>
                <a:ea typeface="Calibri"/>
                <a:cs typeface="Calibri"/>
                <a:sym typeface="Calibri"/>
              </a:rPr>
              <a:t>Based on the provided confusion </a:t>
            </a:r>
            <a:r>
              <a:rPr lang="en-US" sz="1800">
                <a:solidFill>
                  <a:schemeClr val="dk1"/>
                </a:solidFill>
                <a:latin typeface="Calibri"/>
                <a:ea typeface="Calibri"/>
                <a:cs typeface="Calibri"/>
                <a:sym typeface="Calibri"/>
              </a:rPr>
              <a:t>matrices, </a:t>
            </a:r>
            <a:r>
              <a:rPr b="1" lang="en-US" sz="1800">
                <a:solidFill>
                  <a:schemeClr val="dk1"/>
                </a:solidFill>
                <a:latin typeface="Calibri"/>
                <a:ea typeface="Calibri"/>
                <a:cs typeface="Calibri"/>
                <a:sym typeface="Calibri"/>
              </a:rPr>
              <a:t>XGBoost</a:t>
            </a:r>
            <a:r>
              <a:rPr lang="en-US" sz="1800">
                <a:solidFill>
                  <a:schemeClr val="dk1"/>
                </a:solidFill>
                <a:latin typeface="Calibri"/>
                <a:ea typeface="Calibri"/>
                <a:cs typeface="Calibri"/>
                <a:sym typeface="Calibri"/>
              </a:rPr>
              <a:t> appears to be the best performing model, as it has the highest number of true positives (462) and the least number of false negatives (868) for the positive class (1).</a:t>
            </a:r>
            <a:endParaRPr/>
          </a:p>
        </p:txBody>
      </p:sp>
      <p:pic>
        <p:nvPicPr>
          <p:cNvPr descr="A graph of a logistic regression&#10;&#10;Description automatically generated" id="226" name="Google Shape;226;p10"/>
          <p:cNvPicPr preferRelativeResize="0"/>
          <p:nvPr/>
        </p:nvPicPr>
        <p:blipFill rotWithShape="1">
          <a:blip r:embed="rId5">
            <a:alphaModFix/>
          </a:blip>
          <a:srcRect b="0" l="0" r="0" t="0"/>
          <a:stretch/>
        </p:blipFill>
        <p:spPr>
          <a:xfrm>
            <a:off x="8199752" y="4367934"/>
            <a:ext cx="3657600" cy="2223284"/>
          </a:xfrm>
          <a:prstGeom prst="rect">
            <a:avLst/>
          </a:prstGeom>
          <a:noFill/>
          <a:ln cap="flat" cmpd="sng" w="9525">
            <a:solidFill>
              <a:schemeClr val="dk1"/>
            </a:solidFill>
            <a:prstDash val="solid"/>
            <a:round/>
            <a:headEnd len="sm" w="sm" type="none"/>
            <a:tailEnd len="sm" w="sm" type="none"/>
          </a:ln>
        </p:spPr>
      </p:pic>
      <p:pic>
        <p:nvPicPr>
          <p:cNvPr descr="A blue squares with white text&#10;&#10;Description automatically generated" id="227" name="Google Shape;227;p10"/>
          <p:cNvPicPr preferRelativeResize="0"/>
          <p:nvPr/>
        </p:nvPicPr>
        <p:blipFill rotWithShape="1">
          <a:blip r:embed="rId6">
            <a:alphaModFix/>
          </a:blip>
          <a:srcRect b="0" l="0" r="0" t="0"/>
          <a:stretch/>
        </p:blipFill>
        <p:spPr>
          <a:xfrm>
            <a:off x="6323075" y="597159"/>
            <a:ext cx="5534277" cy="2967135"/>
          </a:xfrm>
          <a:prstGeom prst="rect">
            <a:avLst/>
          </a:prstGeom>
          <a:noFill/>
          <a:ln cap="flat" cmpd="sng" w="9525">
            <a:solidFill>
              <a:schemeClr val="dk1"/>
            </a:solidFill>
            <a:prstDash val="solid"/>
            <a:round/>
            <a:headEnd len="sm" w="sm" type="none"/>
            <a:tailEnd len="sm" w="sm" type="none"/>
          </a:ln>
        </p:spPr>
      </p:pic>
      <p:pic>
        <p:nvPicPr>
          <p:cNvPr id="228" name="Google Shape;228;p10"/>
          <p:cNvPicPr preferRelativeResize="0"/>
          <p:nvPr/>
        </p:nvPicPr>
        <p:blipFill rotWithShape="1">
          <a:blip r:embed="rId7">
            <a:alphaModFix/>
          </a:blip>
          <a:srcRect b="0" l="0" r="0" t="0"/>
          <a:stretch/>
        </p:blipFill>
        <p:spPr>
          <a:xfrm>
            <a:off x="4210553" y="4367934"/>
            <a:ext cx="3657600" cy="2223285"/>
          </a:xfrm>
          <a:prstGeom prst="rect">
            <a:avLst/>
          </a:prstGeom>
          <a:noFill/>
          <a:ln cap="flat" cmpd="sng" w="9525">
            <a:solidFill>
              <a:schemeClr val="dk1"/>
            </a:solidFill>
            <a:prstDash val="solid"/>
            <a:round/>
            <a:headEnd len="sm" w="sm" type="none"/>
            <a:tailEnd len="sm" w="sm" type="none"/>
          </a:ln>
        </p:spPr>
      </p:pic>
      <p:pic>
        <p:nvPicPr>
          <p:cNvPr id="229" name="Google Shape;229;p10"/>
          <p:cNvPicPr preferRelativeResize="0"/>
          <p:nvPr/>
        </p:nvPicPr>
        <p:blipFill rotWithShape="1">
          <a:blip r:embed="rId8">
            <a:alphaModFix/>
          </a:blip>
          <a:srcRect b="0" l="0" r="0" t="0"/>
          <a:stretch/>
        </p:blipFill>
        <p:spPr>
          <a:xfrm>
            <a:off x="276476" y="4367933"/>
            <a:ext cx="3657600" cy="222328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11"/>
          <p:cNvSpPr/>
          <p:nvPr/>
        </p:nvSpPr>
        <p:spPr>
          <a:xfrm>
            <a:off x="0" y="417618"/>
            <a:ext cx="128016" cy="63141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6" name="Google Shape;236;p11"/>
          <p:cNvSpPr/>
          <p:nvPr/>
        </p:nvSpPr>
        <p:spPr>
          <a:xfrm>
            <a:off x="841248" y="1380864"/>
            <a:ext cx="10506456"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A map of the world&#10;&#10;Description automatically generated" id="237" name="Google Shape;237;p11"/>
          <p:cNvPicPr preferRelativeResize="0"/>
          <p:nvPr/>
        </p:nvPicPr>
        <p:blipFill rotWithShape="1">
          <a:blip r:embed="rId3">
            <a:alphaModFix amt="58999"/>
          </a:blip>
          <a:srcRect b="0" l="0" r="0" t="0"/>
          <a:stretch/>
        </p:blipFill>
        <p:spPr>
          <a:xfrm>
            <a:off x="0" y="0"/>
            <a:ext cx="12192000" cy="6858000"/>
          </a:xfrm>
          <a:prstGeom prst="rect">
            <a:avLst/>
          </a:prstGeom>
          <a:noFill/>
          <a:ln>
            <a:noFill/>
          </a:ln>
        </p:spPr>
      </p:pic>
      <p:sp>
        <p:nvSpPr>
          <p:cNvPr id="238" name="Google Shape;238;p11"/>
          <p:cNvSpPr txBox="1"/>
          <p:nvPr/>
        </p:nvSpPr>
        <p:spPr>
          <a:xfrm>
            <a:off x="841248" y="251312"/>
            <a:ext cx="10506456" cy="10102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4400">
                <a:solidFill>
                  <a:schemeClr val="dk1"/>
                </a:solidFill>
                <a:latin typeface="Calibri"/>
                <a:ea typeface="Calibri"/>
                <a:cs typeface="Calibri"/>
                <a:sym typeface="Calibri"/>
              </a:rPr>
              <a:t>MODEL 1:</a:t>
            </a:r>
            <a:endParaRPr/>
          </a:p>
        </p:txBody>
      </p:sp>
      <p:pic>
        <p:nvPicPr>
          <p:cNvPr descr="A graph of different colored lines&#10;&#10;Description automatically generated" id="239" name="Google Shape;239;p11"/>
          <p:cNvPicPr preferRelativeResize="0"/>
          <p:nvPr/>
        </p:nvPicPr>
        <p:blipFill rotWithShape="1">
          <a:blip r:embed="rId4">
            <a:alphaModFix/>
          </a:blip>
          <a:srcRect b="0" l="0" r="0" t="0"/>
          <a:stretch/>
        </p:blipFill>
        <p:spPr>
          <a:xfrm>
            <a:off x="230863" y="1512888"/>
            <a:ext cx="5966737" cy="5037257"/>
          </a:xfrm>
          <a:prstGeom prst="rect">
            <a:avLst/>
          </a:prstGeom>
          <a:noFill/>
          <a:ln>
            <a:noFill/>
          </a:ln>
        </p:spPr>
      </p:pic>
      <p:grpSp>
        <p:nvGrpSpPr>
          <p:cNvPr id="240" name="Google Shape;240;p11"/>
          <p:cNvGrpSpPr/>
          <p:nvPr/>
        </p:nvGrpSpPr>
        <p:grpSpPr>
          <a:xfrm>
            <a:off x="6428463" y="1515052"/>
            <a:ext cx="5194577" cy="4427654"/>
            <a:chOff x="0" y="2164"/>
            <a:chExt cx="5194577" cy="4427654"/>
          </a:xfrm>
        </p:grpSpPr>
        <p:cxnSp>
          <p:nvCxnSpPr>
            <p:cNvPr id="241" name="Google Shape;241;p11"/>
            <p:cNvCxnSpPr/>
            <p:nvPr/>
          </p:nvCxnSpPr>
          <p:spPr>
            <a:xfrm>
              <a:off x="0" y="2164"/>
              <a:ext cx="5194577"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242" name="Google Shape;242;p11"/>
            <p:cNvSpPr/>
            <p:nvPr/>
          </p:nvSpPr>
          <p:spPr>
            <a:xfrm>
              <a:off x="0" y="2164"/>
              <a:ext cx="5194577" cy="73794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
            <p:cNvSpPr txBox="1"/>
            <p:nvPr/>
          </p:nvSpPr>
          <p:spPr>
            <a:xfrm>
              <a:off x="0" y="2164"/>
              <a:ext cx="5194577" cy="737942"/>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Calibri"/>
                <a:buNone/>
              </a:pPr>
              <a:r>
                <a:rPr b="1" i="0" lang="en-US" sz="2000">
                  <a:solidFill>
                    <a:schemeClr val="dk1"/>
                  </a:solidFill>
                  <a:latin typeface="Calibri"/>
                  <a:ea typeface="Calibri"/>
                  <a:cs typeface="Calibri"/>
                  <a:sym typeface="Calibri"/>
                </a:rPr>
                <a:t>The ROC curve evaluates model performance:</a:t>
              </a:r>
              <a:endParaRPr sz="2000">
                <a:solidFill>
                  <a:schemeClr val="dk1"/>
                </a:solidFill>
                <a:latin typeface="Calibri"/>
                <a:ea typeface="Calibri"/>
                <a:cs typeface="Calibri"/>
                <a:sym typeface="Calibri"/>
              </a:endParaRPr>
            </a:p>
          </p:txBody>
        </p:sp>
        <p:cxnSp>
          <p:nvCxnSpPr>
            <p:cNvPr id="244" name="Google Shape;244;p11"/>
            <p:cNvCxnSpPr/>
            <p:nvPr/>
          </p:nvCxnSpPr>
          <p:spPr>
            <a:xfrm>
              <a:off x="0" y="740106"/>
              <a:ext cx="5194577"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245" name="Google Shape;245;p11"/>
            <p:cNvSpPr/>
            <p:nvPr/>
          </p:nvSpPr>
          <p:spPr>
            <a:xfrm>
              <a:off x="0" y="740106"/>
              <a:ext cx="5194577" cy="73794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txBox="1"/>
            <p:nvPr/>
          </p:nvSpPr>
          <p:spPr>
            <a:xfrm>
              <a:off x="0" y="740106"/>
              <a:ext cx="5194577" cy="737942"/>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Calibri"/>
                <a:buNone/>
              </a:pPr>
              <a:r>
                <a:rPr b="1" i="0" lang="en-US" sz="2000">
                  <a:solidFill>
                    <a:schemeClr val="dk1"/>
                  </a:solidFill>
                  <a:latin typeface="Calibri"/>
                  <a:ea typeface="Calibri"/>
                  <a:cs typeface="Calibri"/>
                  <a:sym typeface="Calibri"/>
                </a:rPr>
                <a:t>1. Random Forest leads (AUC: 0.77), indicating the highest distinction between classes.</a:t>
              </a:r>
              <a:endParaRPr sz="2000">
                <a:solidFill>
                  <a:schemeClr val="dk1"/>
                </a:solidFill>
                <a:latin typeface="Calibri"/>
                <a:ea typeface="Calibri"/>
                <a:cs typeface="Calibri"/>
                <a:sym typeface="Calibri"/>
              </a:endParaRPr>
            </a:p>
          </p:txBody>
        </p:sp>
        <p:cxnSp>
          <p:nvCxnSpPr>
            <p:cNvPr id="247" name="Google Shape;247;p11"/>
            <p:cNvCxnSpPr/>
            <p:nvPr/>
          </p:nvCxnSpPr>
          <p:spPr>
            <a:xfrm>
              <a:off x="0" y="1478049"/>
              <a:ext cx="5194577"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248" name="Google Shape;248;p11"/>
            <p:cNvSpPr/>
            <p:nvPr/>
          </p:nvSpPr>
          <p:spPr>
            <a:xfrm>
              <a:off x="0" y="1478049"/>
              <a:ext cx="5194577" cy="73794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txBox="1"/>
            <p:nvPr/>
          </p:nvSpPr>
          <p:spPr>
            <a:xfrm>
              <a:off x="0" y="1478049"/>
              <a:ext cx="5194577" cy="737942"/>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Calibri"/>
                <a:buNone/>
              </a:pPr>
              <a:r>
                <a:rPr b="1" i="0" lang="en-US" sz="2000">
                  <a:solidFill>
                    <a:schemeClr val="dk1"/>
                  </a:solidFill>
                  <a:latin typeface="Calibri"/>
                  <a:ea typeface="Calibri"/>
                  <a:cs typeface="Calibri"/>
                  <a:sym typeface="Calibri"/>
                </a:rPr>
                <a:t>2. XGBoost is a close second (AUC: 0.76).</a:t>
              </a:r>
              <a:endParaRPr sz="2000">
                <a:solidFill>
                  <a:schemeClr val="dk1"/>
                </a:solidFill>
                <a:latin typeface="Calibri"/>
                <a:ea typeface="Calibri"/>
                <a:cs typeface="Calibri"/>
                <a:sym typeface="Calibri"/>
              </a:endParaRPr>
            </a:p>
          </p:txBody>
        </p:sp>
        <p:cxnSp>
          <p:nvCxnSpPr>
            <p:cNvPr id="250" name="Google Shape;250;p11"/>
            <p:cNvCxnSpPr/>
            <p:nvPr/>
          </p:nvCxnSpPr>
          <p:spPr>
            <a:xfrm>
              <a:off x="0" y="2215991"/>
              <a:ext cx="5194577"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251" name="Google Shape;251;p11"/>
            <p:cNvSpPr/>
            <p:nvPr/>
          </p:nvSpPr>
          <p:spPr>
            <a:xfrm>
              <a:off x="0" y="2215991"/>
              <a:ext cx="5194577" cy="73794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txBox="1"/>
            <p:nvPr/>
          </p:nvSpPr>
          <p:spPr>
            <a:xfrm>
              <a:off x="0" y="2215991"/>
              <a:ext cx="5194577" cy="737942"/>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Calibri"/>
                <a:buNone/>
              </a:pPr>
              <a:r>
                <a:rPr b="1" i="0" lang="en-US" sz="2000">
                  <a:solidFill>
                    <a:schemeClr val="dk1"/>
                  </a:solidFill>
                  <a:latin typeface="Calibri"/>
                  <a:ea typeface="Calibri"/>
                  <a:cs typeface="Calibri"/>
                  <a:sym typeface="Calibri"/>
                </a:rPr>
                <a:t>3. Logistic Regression (AUC: 0.66) and Decision Tree (AUC: 0.60) show moderate performance.</a:t>
              </a:r>
              <a:endParaRPr sz="2000">
                <a:solidFill>
                  <a:schemeClr val="dk1"/>
                </a:solidFill>
                <a:latin typeface="Calibri"/>
                <a:ea typeface="Calibri"/>
                <a:cs typeface="Calibri"/>
                <a:sym typeface="Calibri"/>
              </a:endParaRPr>
            </a:p>
          </p:txBody>
        </p:sp>
        <p:cxnSp>
          <p:nvCxnSpPr>
            <p:cNvPr id="253" name="Google Shape;253;p11"/>
            <p:cNvCxnSpPr/>
            <p:nvPr/>
          </p:nvCxnSpPr>
          <p:spPr>
            <a:xfrm>
              <a:off x="0" y="2953933"/>
              <a:ext cx="5194577"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254" name="Google Shape;254;p11"/>
            <p:cNvSpPr/>
            <p:nvPr/>
          </p:nvSpPr>
          <p:spPr>
            <a:xfrm>
              <a:off x="0" y="2953933"/>
              <a:ext cx="5194577" cy="73794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1"/>
            <p:cNvSpPr txBox="1"/>
            <p:nvPr/>
          </p:nvSpPr>
          <p:spPr>
            <a:xfrm>
              <a:off x="0" y="2953933"/>
              <a:ext cx="5194577" cy="737942"/>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Calibri"/>
                <a:buNone/>
              </a:pPr>
              <a:r>
                <a:rPr b="1" i="0" lang="en-US" sz="2000">
                  <a:solidFill>
                    <a:schemeClr val="dk1"/>
                  </a:solidFill>
                  <a:latin typeface="Calibri"/>
                  <a:ea typeface="Calibri"/>
                  <a:cs typeface="Calibri"/>
                  <a:sym typeface="Calibri"/>
                </a:rPr>
                <a:t>4. SVM lags (AUC: 0.57), barely above random chance.</a:t>
              </a:r>
              <a:endParaRPr sz="2000">
                <a:solidFill>
                  <a:schemeClr val="dk1"/>
                </a:solidFill>
                <a:latin typeface="Calibri"/>
                <a:ea typeface="Calibri"/>
                <a:cs typeface="Calibri"/>
                <a:sym typeface="Calibri"/>
              </a:endParaRPr>
            </a:p>
          </p:txBody>
        </p:sp>
        <p:cxnSp>
          <p:nvCxnSpPr>
            <p:cNvPr id="256" name="Google Shape;256;p11"/>
            <p:cNvCxnSpPr/>
            <p:nvPr/>
          </p:nvCxnSpPr>
          <p:spPr>
            <a:xfrm>
              <a:off x="0" y="3691876"/>
              <a:ext cx="5194577"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257" name="Google Shape;257;p11"/>
            <p:cNvSpPr/>
            <p:nvPr/>
          </p:nvSpPr>
          <p:spPr>
            <a:xfrm>
              <a:off x="0" y="3691876"/>
              <a:ext cx="5194577" cy="73794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txBox="1"/>
            <p:nvPr/>
          </p:nvSpPr>
          <p:spPr>
            <a:xfrm>
              <a:off x="0" y="3691876"/>
              <a:ext cx="5194577" cy="737942"/>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Calibri"/>
                <a:buNone/>
              </a:pPr>
              <a:r>
                <a:rPr b="1" i="0" lang="en-US" sz="2000">
                  <a:solidFill>
                    <a:schemeClr val="dk1"/>
                  </a:solidFill>
                  <a:latin typeface="Calibri"/>
                  <a:ea typeface="Calibri"/>
                  <a:cs typeface="Calibri"/>
                  <a:sym typeface="Calibri"/>
                </a:rPr>
                <a:t>Higher AUC values signify better model performance.</a:t>
              </a:r>
              <a:endParaRPr sz="2000">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 name="Shape 262"/>
        <p:cNvGrpSpPr/>
        <p:nvPr/>
      </p:nvGrpSpPr>
      <p:grpSpPr>
        <a:xfrm>
          <a:off x="0" y="0"/>
          <a:ext cx="0" cy="0"/>
          <a:chOff x="0" y="0"/>
          <a:chExt cx="0" cy="0"/>
        </a:xfrm>
      </p:grpSpPr>
      <p:sp>
        <p:nvSpPr>
          <p:cNvPr id="263" name="Google Shape;263;p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map of the world&#10;&#10;Description automatically generated" id="264" name="Google Shape;264;p12"/>
          <p:cNvPicPr preferRelativeResize="0"/>
          <p:nvPr/>
        </p:nvPicPr>
        <p:blipFill rotWithShape="1">
          <a:blip r:embed="rId3">
            <a:alphaModFix/>
          </a:blip>
          <a:srcRect b="13735" l="0" r="9089" t="14341"/>
          <a:stretch/>
        </p:blipFill>
        <p:spPr>
          <a:xfrm>
            <a:off x="3523488" y="10"/>
            <a:ext cx="8668512" cy="6857990"/>
          </a:xfrm>
          <a:prstGeom prst="rect">
            <a:avLst/>
          </a:prstGeom>
          <a:noFill/>
          <a:ln>
            <a:noFill/>
          </a:ln>
        </p:spPr>
      </p:pic>
      <p:sp>
        <p:nvSpPr>
          <p:cNvPr id="265" name="Google Shape;265;p12"/>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12"/>
          <p:cNvSpPr txBox="1"/>
          <p:nvPr/>
        </p:nvSpPr>
        <p:spPr>
          <a:xfrm>
            <a:off x="477981" y="1122363"/>
            <a:ext cx="4023360" cy="3204134"/>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None/>
            </a:pPr>
            <a:r>
              <a:rPr b="1" lang="en-US" sz="4800">
                <a:solidFill>
                  <a:schemeClr val="lt1"/>
                </a:solidFill>
                <a:latin typeface="Calibri"/>
                <a:ea typeface="Calibri"/>
                <a:cs typeface="Calibri"/>
                <a:sym typeface="Calibri"/>
              </a:rPr>
              <a:t>DATA MODELLING</a:t>
            </a:r>
            <a:endParaRPr/>
          </a:p>
        </p:txBody>
      </p:sp>
      <p:sp>
        <p:nvSpPr>
          <p:cNvPr id="267" name="Google Shape;267;p12"/>
          <p:cNvSpPr/>
          <p:nvPr/>
        </p:nvSpPr>
        <p:spPr>
          <a:xfrm rot="5400000">
            <a:off x="759921"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68" name="Google Shape;268;p12"/>
          <p:cNvSpPr/>
          <p:nvPr/>
        </p:nvSpPr>
        <p:spPr>
          <a:xfrm>
            <a:off x="481029" y="4546920"/>
            <a:ext cx="3977640" cy="1828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9" name="Google Shape;269;p12"/>
          <p:cNvSpPr txBox="1"/>
          <p:nvPr/>
        </p:nvSpPr>
        <p:spPr>
          <a:xfrm>
            <a:off x="100483" y="4380542"/>
            <a:ext cx="6380700" cy="954300"/>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en-US" sz="2800" u="none" cap="none" strike="noStrike">
                <a:solidFill>
                  <a:schemeClr val="lt1"/>
                </a:solidFill>
                <a:latin typeface="Roboto"/>
                <a:ea typeface="Roboto"/>
                <a:cs typeface="Roboto"/>
                <a:sym typeface="Roboto"/>
              </a:rPr>
              <a:t>Model 2 - Remove </a:t>
            </a:r>
            <a:r>
              <a:rPr lang="en-US" sz="2800">
                <a:solidFill>
                  <a:schemeClr val="lt1"/>
                </a:solidFill>
                <a:latin typeface="Roboto"/>
                <a:ea typeface="Roboto"/>
                <a:cs typeface="Roboto"/>
                <a:sym typeface="Roboto"/>
              </a:rPr>
              <a:t>Highly</a:t>
            </a:r>
            <a:r>
              <a:rPr b="0" i="0" lang="en-US" sz="2800" u="none" cap="none" strike="noStrike">
                <a:solidFill>
                  <a:schemeClr val="lt1"/>
                </a:solidFill>
                <a:latin typeface="Roboto"/>
                <a:ea typeface="Roboto"/>
                <a:cs typeface="Roboto"/>
                <a:sym typeface="Roboto"/>
              </a:rPr>
              <a:t> </a:t>
            </a:r>
            <a:r>
              <a:rPr lang="en-US" sz="2800">
                <a:solidFill>
                  <a:schemeClr val="lt1"/>
                </a:solidFill>
                <a:latin typeface="Roboto"/>
                <a:ea typeface="Roboto"/>
                <a:cs typeface="Roboto"/>
                <a:sym typeface="Roboto"/>
              </a:rPr>
              <a:t>Correlated</a:t>
            </a:r>
            <a:r>
              <a:rPr b="0" i="0" lang="en-US" sz="2800" u="none" cap="none" strike="noStrike">
                <a:solidFill>
                  <a:schemeClr val="lt1"/>
                </a:solidFill>
                <a:latin typeface="Roboto"/>
                <a:ea typeface="Roboto"/>
                <a:cs typeface="Roboto"/>
                <a:sym typeface="Roboto"/>
              </a:rPr>
              <a:t> features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descr="A map of the world&#10;&#10;Description automatically generated" id="274" name="Google Shape;274;p13"/>
          <p:cNvPicPr preferRelativeResize="0"/>
          <p:nvPr/>
        </p:nvPicPr>
        <p:blipFill rotWithShape="1">
          <a:blip r:embed="rId3">
            <a:alphaModFix amt="58999"/>
          </a:blip>
          <a:srcRect b="0" l="0" r="0" t="0"/>
          <a:stretch/>
        </p:blipFill>
        <p:spPr>
          <a:xfrm>
            <a:off x="0" y="0"/>
            <a:ext cx="12192000" cy="6858000"/>
          </a:xfrm>
          <a:prstGeom prst="rect">
            <a:avLst/>
          </a:prstGeom>
          <a:noFill/>
          <a:ln>
            <a:noFill/>
          </a:ln>
        </p:spPr>
      </p:pic>
      <p:sp>
        <p:nvSpPr>
          <p:cNvPr id="275" name="Google Shape;275;p13"/>
          <p:cNvSpPr txBox="1"/>
          <p:nvPr/>
        </p:nvSpPr>
        <p:spPr>
          <a:xfrm>
            <a:off x="841248" y="251312"/>
            <a:ext cx="10506456" cy="653040"/>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None/>
            </a:pPr>
            <a:r>
              <a:rPr b="1" lang="en-US" sz="4400">
                <a:solidFill>
                  <a:schemeClr val="dk1"/>
                </a:solidFill>
                <a:latin typeface="Calibri"/>
                <a:ea typeface="Calibri"/>
                <a:cs typeface="Calibri"/>
                <a:sym typeface="Calibri"/>
              </a:rPr>
              <a:t>Correlation  Analysis:</a:t>
            </a:r>
            <a:endParaRPr/>
          </a:p>
        </p:txBody>
      </p:sp>
      <p:pic>
        <p:nvPicPr>
          <p:cNvPr id="276" name="Google Shape;276;p13"/>
          <p:cNvPicPr preferRelativeResize="0"/>
          <p:nvPr/>
        </p:nvPicPr>
        <p:blipFill rotWithShape="1">
          <a:blip r:embed="rId4">
            <a:alphaModFix/>
          </a:blip>
          <a:srcRect b="0" l="0" r="0" t="0"/>
          <a:stretch/>
        </p:blipFill>
        <p:spPr>
          <a:xfrm>
            <a:off x="209335" y="904352"/>
            <a:ext cx="6263485" cy="5233223"/>
          </a:xfrm>
          <a:prstGeom prst="rect">
            <a:avLst/>
          </a:prstGeom>
          <a:solidFill>
            <a:schemeClr val="dk1"/>
          </a:solidFill>
          <a:ln cap="flat" cmpd="sng" w="9525">
            <a:solidFill>
              <a:schemeClr val="dk1"/>
            </a:solidFill>
            <a:prstDash val="solid"/>
            <a:round/>
            <a:headEnd len="sm" w="sm" type="none"/>
            <a:tailEnd len="sm" w="sm" type="none"/>
          </a:ln>
        </p:spPr>
      </p:pic>
      <p:sp>
        <p:nvSpPr>
          <p:cNvPr id="277" name="Google Shape;277;p13"/>
          <p:cNvSpPr txBox="1"/>
          <p:nvPr/>
        </p:nvSpPr>
        <p:spPr>
          <a:xfrm>
            <a:off x="6682154" y="984558"/>
            <a:ext cx="5235192" cy="509370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i="0" lang="en-US" sz="2500">
                <a:solidFill>
                  <a:schemeClr val="dk1"/>
                </a:solidFill>
                <a:latin typeface="Calibri"/>
                <a:ea typeface="Calibri"/>
                <a:cs typeface="Calibri"/>
                <a:sym typeface="Calibri"/>
              </a:rPr>
              <a:t>The correlation matrix shows strong positive correlations between the </a:t>
            </a:r>
            <a:r>
              <a:rPr b="1" i="0" lang="en-US" sz="2500">
                <a:solidFill>
                  <a:schemeClr val="dk1"/>
                </a:solidFill>
                <a:latin typeface="Calibri"/>
                <a:ea typeface="Calibri"/>
                <a:cs typeface="Calibri"/>
                <a:sym typeface="Calibri"/>
              </a:rPr>
              <a:t>BILL_AMT </a:t>
            </a:r>
            <a:r>
              <a:rPr i="0" lang="en-US" sz="2500">
                <a:solidFill>
                  <a:schemeClr val="dk1"/>
                </a:solidFill>
                <a:latin typeface="Calibri"/>
                <a:ea typeface="Calibri"/>
                <a:cs typeface="Calibri"/>
                <a:sym typeface="Calibri"/>
              </a:rPr>
              <a:t>features (BILL_AMT1 through BILL_AMT6) indicating that the amount of bill statement is highly correlated across successive months.</a:t>
            </a:r>
            <a:endParaRPr/>
          </a:p>
          <a:p>
            <a:pPr indent="0" lvl="0" marL="0" marR="0" rtl="0" algn="just">
              <a:spcBef>
                <a:spcPts val="0"/>
              </a:spcBef>
              <a:spcAft>
                <a:spcPts val="0"/>
              </a:spcAft>
              <a:buNone/>
            </a:pPr>
            <a:r>
              <a:t/>
            </a:r>
            <a:endParaRPr sz="2500">
              <a:solidFill>
                <a:schemeClr val="dk1"/>
              </a:solidFill>
              <a:latin typeface="Calibri"/>
              <a:ea typeface="Calibri"/>
              <a:cs typeface="Calibri"/>
              <a:sym typeface="Calibri"/>
            </a:endParaRPr>
          </a:p>
          <a:p>
            <a:pPr indent="0" lvl="0" marL="0" marR="0" rtl="0" algn="just">
              <a:spcBef>
                <a:spcPts val="0"/>
              </a:spcBef>
              <a:spcAft>
                <a:spcPts val="0"/>
              </a:spcAft>
              <a:buNone/>
            </a:pPr>
            <a:r>
              <a:rPr i="0" lang="en-US" sz="2500">
                <a:solidFill>
                  <a:schemeClr val="dk1"/>
                </a:solidFill>
                <a:latin typeface="Calibri"/>
                <a:ea typeface="Calibri"/>
                <a:cs typeface="Calibri"/>
                <a:sym typeface="Calibri"/>
              </a:rPr>
              <a:t> The </a:t>
            </a:r>
            <a:r>
              <a:rPr b="1" i="0" lang="en-US" sz="2500">
                <a:solidFill>
                  <a:schemeClr val="dk1"/>
                </a:solidFill>
                <a:latin typeface="Calibri"/>
                <a:ea typeface="Calibri"/>
                <a:cs typeface="Calibri"/>
                <a:sym typeface="Calibri"/>
              </a:rPr>
              <a:t>PAY_AMT </a:t>
            </a:r>
            <a:r>
              <a:rPr i="0" lang="en-US" sz="2500">
                <a:solidFill>
                  <a:schemeClr val="dk1"/>
                </a:solidFill>
                <a:latin typeface="Calibri"/>
                <a:ea typeface="Calibri"/>
                <a:cs typeface="Calibri"/>
                <a:sym typeface="Calibri"/>
              </a:rPr>
              <a:t>features (PAY_AMT1 through PAY_AMT6) related to previous payments also show moderate to strong correlations with each other, suggesting consistency in the amounts paid by customers over time.</a:t>
            </a:r>
            <a:endParaRPr sz="2500">
              <a:solidFill>
                <a:schemeClr val="dk1"/>
              </a:solidFill>
              <a:latin typeface="Calibri"/>
              <a:ea typeface="Calibri"/>
              <a:cs typeface="Calibri"/>
              <a:sym typeface="Calibri"/>
            </a:endParaRPr>
          </a:p>
        </p:txBody>
      </p:sp>
      <p:sp>
        <p:nvSpPr>
          <p:cNvPr id="278" name="Google Shape;278;p13"/>
          <p:cNvSpPr txBox="1"/>
          <p:nvPr/>
        </p:nvSpPr>
        <p:spPr>
          <a:xfrm>
            <a:off x="209335" y="6288918"/>
            <a:ext cx="11617575" cy="477054"/>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500">
                <a:solidFill>
                  <a:srgbClr val="212121"/>
                </a:solidFill>
                <a:latin typeface="Calibri"/>
                <a:ea typeface="Calibri"/>
                <a:cs typeface="Calibri"/>
                <a:sym typeface="Calibri"/>
              </a:rPr>
              <a:t>Removed both Bill_Amount_month and Pay_Month as the are highly correlated.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descr="A map of the world&#10;&#10;Description automatically generated" id="283" name="Google Shape;283;p14"/>
          <p:cNvPicPr preferRelativeResize="0"/>
          <p:nvPr/>
        </p:nvPicPr>
        <p:blipFill rotWithShape="1">
          <a:blip r:embed="rId3">
            <a:alphaModFix amt="58999"/>
          </a:blip>
          <a:srcRect b="0" l="0" r="0" t="0"/>
          <a:stretch/>
        </p:blipFill>
        <p:spPr>
          <a:xfrm>
            <a:off x="0" y="0"/>
            <a:ext cx="12192000" cy="6858000"/>
          </a:xfrm>
          <a:prstGeom prst="rect">
            <a:avLst/>
          </a:prstGeom>
          <a:noFill/>
          <a:ln>
            <a:noFill/>
          </a:ln>
        </p:spPr>
      </p:pic>
      <p:sp>
        <p:nvSpPr>
          <p:cNvPr id="284" name="Google Shape;284;p14"/>
          <p:cNvSpPr txBox="1"/>
          <p:nvPr/>
        </p:nvSpPr>
        <p:spPr>
          <a:xfrm>
            <a:off x="269785" y="4673900"/>
            <a:ext cx="3478249" cy="2062103"/>
          </a:xfrm>
          <a:prstGeom prst="rect">
            <a:avLst/>
          </a:prstGeom>
          <a:solidFill>
            <a:srgbClr val="F5F7F7"/>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600">
                <a:solidFill>
                  <a:schemeClr val="dk1"/>
                </a:solidFill>
                <a:latin typeface="Calibri"/>
                <a:ea typeface="Calibri"/>
                <a:cs typeface="Calibri"/>
                <a:sym typeface="Calibri"/>
              </a:rPr>
              <a:t>The accuracy comparison chart reveals that </a:t>
            </a:r>
            <a:r>
              <a:rPr b="1" lang="en-US" sz="1600">
                <a:solidFill>
                  <a:schemeClr val="dk1"/>
                </a:solidFill>
                <a:latin typeface="Calibri"/>
                <a:ea typeface="Calibri"/>
                <a:cs typeface="Calibri"/>
                <a:sym typeface="Calibri"/>
              </a:rPr>
              <a:t>XGBoost</a:t>
            </a:r>
            <a:r>
              <a:rPr lang="en-US" sz="1600">
                <a:solidFill>
                  <a:schemeClr val="dk1"/>
                </a:solidFill>
                <a:latin typeface="Calibri"/>
                <a:ea typeface="Calibri"/>
                <a:cs typeface="Calibri"/>
                <a:sym typeface="Calibri"/>
              </a:rPr>
              <a:t> outperforms other models in credit card fraud detection, with ensemble methods like </a:t>
            </a:r>
            <a:r>
              <a:rPr b="1" lang="en-US" sz="1600">
                <a:solidFill>
                  <a:schemeClr val="dk1"/>
                </a:solidFill>
                <a:latin typeface="Calibri"/>
                <a:ea typeface="Calibri"/>
                <a:cs typeface="Calibri"/>
                <a:sym typeface="Calibri"/>
              </a:rPr>
              <a:t>Random Forest </a:t>
            </a:r>
            <a:r>
              <a:rPr lang="en-US" sz="1600">
                <a:solidFill>
                  <a:schemeClr val="dk1"/>
                </a:solidFill>
                <a:latin typeface="Calibri"/>
                <a:ea typeface="Calibri"/>
                <a:cs typeface="Calibri"/>
                <a:sym typeface="Calibri"/>
              </a:rPr>
              <a:t>also proving effective. Simpler models like Decision Trees show lower accuracy, suggesting that complex patterns in the data require more advanced algorithms. </a:t>
            </a:r>
            <a:endParaRPr sz="2000">
              <a:solidFill>
                <a:schemeClr val="dk1"/>
              </a:solidFill>
              <a:latin typeface="Calibri"/>
              <a:ea typeface="Calibri"/>
              <a:cs typeface="Calibri"/>
              <a:sym typeface="Calibri"/>
            </a:endParaRPr>
          </a:p>
        </p:txBody>
      </p:sp>
      <p:sp>
        <p:nvSpPr>
          <p:cNvPr id="285" name="Google Shape;285;p14"/>
          <p:cNvSpPr txBox="1"/>
          <p:nvPr/>
        </p:nvSpPr>
        <p:spPr>
          <a:xfrm>
            <a:off x="841248" y="251312"/>
            <a:ext cx="10506456" cy="10102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4400">
                <a:solidFill>
                  <a:schemeClr val="dk1"/>
                </a:solidFill>
                <a:latin typeface="Calibri"/>
                <a:ea typeface="Calibri"/>
                <a:cs typeface="Calibri"/>
                <a:sym typeface="Calibri"/>
              </a:rPr>
              <a:t>MODEL 2:</a:t>
            </a:r>
            <a:endParaRPr/>
          </a:p>
        </p:txBody>
      </p:sp>
      <p:sp>
        <p:nvSpPr>
          <p:cNvPr id="286" name="Google Shape;286;p14"/>
          <p:cNvSpPr txBox="1"/>
          <p:nvPr/>
        </p:nvSpPr>
        <p:spPr>
          <a:xfrm>
            <a:off x="3875085" y="4673900"/>
            <a:ext cx="3478249" cy="2062103"/>
          </a:xfrm>
          <a:prstGeom prst="rect">
            <a:avLst/>
          </a:prstGeom>
          <a:solidFill>
            <a:srgbClr val="F5F7F7"/>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600">
                <a:solidFill>
                  <a:schemeClr val="dk1"/>
                </a:solidFill>
                <a:latin typeface="Calibri"/>
                <a:ea typeface="Calibri"/>
                <a:cs typeface="Calibri"/>
                <a:sym typeface="Calibri"/>
              </a:rPr>
              <a:t>The AUC comparison chart illustrates that </a:t>
            </a:r>
            <a:r>
              <a:rPr b="1" lang="en-US" sz="1600">
                <a:solidFill>
                  <a:schemeClr val="dk1"/>
                </a:solidFill>
                <a:latin typeface="Calibri"/>
                <a:ea typeface="Calibri"/>
                <a:cs typeface="Calibri"/>
                <a:sym typeface="Calibri"/>
              </a:rPr>
              <a:t>XGBoost</a:t>
            </a:r>
            <a:r>
              <a:rPr lang="en-US" sz="1600">
                <a:solidFill>
                  <a:schemeClr val="dk1"/>
                </a:solidFill>
                <a:latin typeface="Calibri"/>
                <a:ea typeface="Calibri"/>
                <a:cs typeface="Calibri"/>
                <a:sym typeface="Calibri"/>
              </a:rPr>
              <a:t> and </a:t>
            </a:r>
            <a:r>
              <a:rPr b="1" lang="en-US" sz="1600">
                <a:solidFill>
                  <a:schemeClr val="dk1"/>
                </a:solidFill>
                <a:latin typeface="Calibri"/>
                <a:ea typeface="Calibri"/>
                <a:cs typeface="Calibri"/>
                <a:sym typeface="Calibri"/>
              </a:rPr>
              <a:t>Random Forest </a:t>
            </a:r>
            <a:r>
              <a:rPr lang="en-US" sz="1600">
                <a:solidFill>
                  <a:schemeClr val="dk1"/>
                </a:solidFill>
                <a:latin typeface="Calibri"/>
                <a:ea typeface="Calibri"/>
                <a:cs typeface="Calibri"/>
                <a:sym typeface="Calibri"/>
              </a:rPr>
              <a:t>have the highest Area Under the Curve (AUC), indicating superior performance in distinguishing between the classes. Decision Trees have the lowest AUC, suggesting they may not be as effective in this classification task.</a:t>
            </a:r>
            <a:endParaRPr sz="2000">
              <a:solidFill>
                <a:schemeClr val="dk1"/>
              </a:solidFill>
              <a:latin typeface="Calibri"/>
              <a:ea typeface="Calibri"/>
              <a:cs typeface="Calibri"/>
              <a:sym typeface="Calibri"/>
            </a:endParaRPr>
          </a:p>
        </p:txBody>
      </p:sp>
      <p:pic>
        <p:nvPicPr>
          <p:cNvPr id="287" name="Google Shape;287;p14"/>
          <p:cNvPicPr preferRelativeResize="0"/>
          <p:nvPr/>
        </p:nvPicPr>
        <p:blipFill rotWithShape="1">
          <a:blip r:embed="rId4">
            <a:alphaModFix/>
          </a:blip>
          <a:srcRect b="0" l="0" r="0" t="0"/>
          <a:stretch/>
        </p:blipFill>
        <p:spPr>
          <a:xfrm>
            <a:off x="269786" y="1014750"/>
            <a:ext cx="3478249" cy="3537153"/>
          </a:xfrm>
          <a:prstGeom prst="rect">
            <a:avLst/>
          </a:prstGeom>
          <a:noFill/>
          <a:ln cap="flat" cmpd="sng" w="9525">
            <a:solidFill>
              <a:schemeClr val="dk1"/>
            </a:solidFill>
            <a:prstDash val="solid"/>
            <a:round/>
            <a:headEnd len="sm" w="sm" type="none"/>
            <a:tailEnd len="sm" w="sm" type="none"/>
          </a:ln>
        </p:spPr>
      </p:pic>
      <p:pic>
        <p:nvPicPr>
          <p:cNvPr id="288" name="Google Shape;288;p14"/>
          <p:cNvPicPr preferRelativeResize="0"/>
          <p:nvPr/>
        </p:nvPicPr>
        <p:blipFill rotWithShape="1">
          <a:blip r:embed="rId5">
            <a:alphaModFix/>
          </a:blip>
          <a:srcRect b="0" l="0" r="0" t="0"/>
          <a:stretch/>
        </p:blipFill>
        <p:spPr>
          <a:xfrm>
            <a:off x="3875085" y="1009659"/>
            <a:ext cx="3478249" cy="3537153"/>
          </a:xfrm>
          <a:prstGeom prst="rect">
            <a:avLst/>
          </a:prstGeom>
          <a:noFill/>
          <a:ln cap="flat" cmpd="sng" w="9525">
            <a:solidFill>
              <a:schemeClr val="dk1"/>
            </a:solidFill>
            <a:prstDash val="solid"/>
            <a:round/>
            <a:headEnd len="sm" w="sm" type="none"/>
            <a:tailEnd len="sm" w="sm" type="none"/>
          </a:ln>
        </p:spPr>
      </p:pic>
      <p:pic>
        <p:nvPicPr>
          <p:cNvPr id="289" name="Google Shape;289;p14"/>
          <p:cNvPicPr preferRelativeResize="0"/>
          <p:nvPr/>
        </p:nvPicPr>
        <p:blipFill rotWithShape="1">
          <a:blip r:embed="rId6">
            <a:alphaModFix/>
          </a:blip>
          <a:srcRect b="0" l="0" r="0" t="0"/>
          <a:stretch/>
        </p:blipFill>
        <p:spPr>
          <a:xfrm>
            <a:off x="7480384" y="1009659"/>
            <a:ext cx="4567590" cy="3537153"/>
          </a:xfrm>
          <a:prstGeom prst="rect">
            <a:avLst/>
          </a:prstGeom>
          <a:noFill/>
          <a:ln cap="flat" cmpd="sng" w="9525">
            <a:solidFill>
              <a:schemeClr val="dk1"/>
            </a:solidFill>
            <a:prstDash val="solid"/>
            <a:round/>
            <a:headEnd len="sm" w="sm" type="none"/>
            <a:tailEnd len="sm" w="sm" type="none"/>
          </a:ln>
        </p:spPr>
      </p:pic>
      <p:sp>
        <p:nvSpPr>
          <p:cNvPr id="290" name="Google Shape;290;p14"/>
          <p:cNvSpPr txBox="1"/>
          <p:nvPr/>
        </p:nvSpPr>
        <p:spPr>
          <a:xfrm>
            <a:off x="7480384" y="4673900"/>
            <a:ext cx="4567590" cy="2031325"/>
          </a:xfrm>
          <a:prstGeom prst="rect">
            <a:avLst/>
          </a:prstGeom>
          <a:solidFill>
            <a:srgbClr val="F5F7F7"/>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ROC Curve Analysis:</a:t>
            </a:r>
            <a:endParaRPr/>
          </a:p>
          <a:p>
            <a:pPr indent="-114300" lvl="1" marL="457200" marR="0" rtl="0" algn="l">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 XGBoost </a:t>
            </a:r>
            <a:r>
              <a:rPr b="0" i="0" lang="en-US" sz="1800" u="none" cap="none" strike="noStrike">
                <a:solidFill>
                  <a:schemeClr val="dk1"/>
                </a:solidFill>
                <a:latin typeface="Calibri"/>
                <a:ea typeface="Calibri"/>
                <a:cs typeface="Calibri"/>
                <a:sym typeface="Calibri"/>
              </a:rPr>
              <a:t>excels with the highest AUC (0.76), optimal for positive class identification.</a:t>
            </a:r>
            <a:endParaRPr/>
          </a:p>
          <a:p>
            <a:pPr indent="-114300" lvl="1" marL="4572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Random Forest </a:t>
            </a:r>
            <a:r>
              <a:rPr b="0" i="0" lang="en-US" sz="1800" u="none" cap="none" strike="noStrike">
                <a:solidFill>
                  <a:schemeClr val="dk1"/>
                </a:solidFill>
                <a:latin typeface="Calibri"/>
                <a:ea typeface="Calibri"/>
                <a:cs typeface="Calibri"/>
                <a:sym typeface="Calibri"/>
              </a:rPr>
              <a:t>shows robust performance (AUC: 0.75), close to XGBoost.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4" name="Shape 294"/>
        <p:cNvGrpSpPr/>
        <p:nvPr/>
      </p:nvGrpSpPr>
      <p:grpSpPr>
        <a:xfrm>
          <a:off x="0" y="0"/>
          <a:ext cx="0" cy="0"/>
          <a:chOff x="0" y="0"/>
          <a:chExt cx="0" cy="0"/>
        </a:xfrm>
      </p:grpSpPr>
      <p:sp>
        <p:nvSpPr>
          <p:cNvPr id="295" name="Google Shape;295;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map of the world&#10;&#10;Description automatically generated" id="296" name="Google Shape;296;p15"/>
          <p:cNvPicPr preferRelativeResize="0"/>
          <p:nvPr/>
        </p:nvPicPr>
        <p:blipFill rotWithShape="1">
          <a:blip r:embed="rId3">
            <a:alphaModFix/>
          </a:blip>
          <a:srcRect b="13735" l="0" r="9089" t="14341"/>
          <a:stretch/>
        </p:blipFill>
        <p:spPr>
          <a:xfrm>
            <a:off x="3523488" y="10"/>
            <a:ext cx="8668512" cy="6857990"/>
          </a:xfrm>
          <a:prstGeom prst="rect">
            <a:avLst/>
          </a:prstGeom>
          <a:noFill/>
          <a:ln>
            <a:noFill/>
          </a:ln>
        </p:spPr>
      </p:pic>
      <p:sp>
        <p:nvSpPr>
          <p:cNvPr id="297" name="Google Shape;297;p15"/>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p15"/>
          <p:cNvSpPr txBox="1"/>
          <p:nvPr/>
        </p:nvSpPr>
        <p:spPr>
          <a:xfrm>
            <a:off x="477981" y="1122363"/>
            <a:ext cx="4023360" cy="3204134"/>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None/>
            </a:pPr>
            <a:r>
              <a:rPr b="1" lang="en-US" sz="4800">
                <a:solidFill>
                  <a:schemeClr val="lt1"/>
                </a:solidFill>
                <a:latin typeface="Calibri"/>
                <a:ea typeface="Calibri"/>
                <a:cs typeface="Calibri"/>
                <a:sym typeface="Calibri"/>
              </a:rPr>
              <a:t>DATA MODELLING</a:t>
            </a:r>
            <a:endParaRPr/>
          </a:p>
        </p:txBody>
      </p:sp>
      <p:sp>
        <p:nvSpPr>
          <p:cNvPr id="299" name="Google Shape;299;p15"/>
          <p:cNvSpPr/>
          <p:nvPr/>
        </p:nvSpPr>
        <p:spPr>
          <a:xfrm rot="5400000">
            <a:off x="759921"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0" name="Google Shape;300;p15"/>
          <p:cNvSpPr/>
          <p:nvPr/>
        </p:nvSpPr>
        <p:spPr>
          <a:xfrm>
            <a:off x="481029" y="4546920"/>
            <a:ext cx="3977640" cy="1828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1" name="Google Shape;301;p15"/>
          <p:cNvSpPr txBox="1"/>
          <p:nvPr/>
        </p:nvSpPr>
        <p:spPr>
          <a:xfrm>
            <a:off x="100483" y="4380542"/>
            <a:ext cx="7797521" cy="954107"/>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en-US" sz="2800" u="none" cap="none" strike="noStrike">
                <a:solidFill>
                  <a:schemeClr val="lt1"/>
                </a:solidFill>
                <a:latin typeface="Roboto"/>
                <a:ea typeface="Roboto"/>
                <a:cs typeface="Roboto"/>
                <a:sym typeface="Roboto"/>
              </a:rPr>
              <a:t>Model 3 - Removed both Bill_Amount_month and Pay_Month as the are highly correlated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descr="A map of the world&#10;&#10;Description automatically generated" id="306" name="Google Shape;306;p16"/>
          <p:cNvPicPr preferRelativeResize="0"/>
          <p:nvPr/>
        </p:nvPicPr>
        <p:blipFill rotWithShape="1">
          <a:blip r:embed="rId3">
            <a:alphaModFix amt="58999"/>
          </a:blip>
          <a:srcRect b="0" l="0" r="0" t="0"/>
          <a:stretch/>
        </p:blipFill>
        <p:spPr>
          <a:xfrm>
            <a:off x="0" y="0"/>
            <a:ext cx="12192000" cy="6858000"/>
          </a:xfrm>
          <a:prstGeom prst="rect">
            <a:avLst/>
          </a:prstGeom>
          <a:noFill/>
          <a:ln>
            <a:noFill/>
          </a:ln>
        </p:spPr>
      </p:pic>
      <p:sp>
        <p:nvSpPr>
          <p:cNvPr id="307" name="Google Shape;307;p16"/>
          <p:cNvSpPr txBox="1"/>
          <p:nvPr/>
        </p:nvSpPr>
        <p:spPr>
          <a:xfrm>
            <a:off x="269785" y="4673900"/>
            <a:ext cx="3478249" cy="2062103"/>
          </a:xfrm>
          <a:prstGeom prst="rect">
            <a:avLst/>
          </a:prstGeom>
          <a:solidFill>
            <a:srgbClr val="F5F7F7"/>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600">
                <a:solidFill>
                  <a:schemeClr val="dk1"/>
                </a:solidFill>
                <a:latin typeface="Calibri"/>
                <a:ea typeface="Calibri"/>
                <a:cs typeface="Calibri"/>
                <a:sym typeface="Calibri"/>
              </a:rPr>
              <a:t>The bar chart shows that </a:t>
            </a:r>
            <a:r>
              <a:rPr b="1" i="0" lang="en-US" sz="1600">
                <a:solidFill>
                  <a:schemeClr val="dk1"/>
                </a:solidFill>
                <a:latin typeface="Calibri"/>
                <a:ea typeface="Calibri"/>
                <a:cs typeface="Calibri"/>
                <a:sym typeface="Calibri"/>
              </a:rPr>
              <a:t>Random Forest </a:t>
            </a:r>
            <a:r>
              <a:rPr b="0" i="0" lang="en-US" sz="1600">
                <a:solidFill>
                  <a:schemeClr val="dk1"/>
                </a:solidFill>
                <a:latin typeface="Calibri"/>
                <a:ea typeface="Calibri"/>
                <a:cs typeface="Calibri"/>
                <a:sym typeface="Calibri"/>
              </a:rPr>
              <a:t>is the top-performing model in terms of accuracy, followed closely by Logistic Regression. SVM, XGBoost, and Decision Tree models exhibit lower accuracy in comparison, with the Decision Tree showing the least accuracy among the evaluated models.</a:t>
            </a:r>
            <a:endParaRPr sz="2000">
              <a:solidFill>
                <a:schemeClr val="dk1"/>
              </a:solidFill>
              <a:latin typeface="Calibri"/>
              <a:ea typeface="Calibri"/>
              <a:cs typeface="Calibri"/>
              <a:sym typeface="Calibri"/>
            </a:endParaRPr>
          </a:p>
        </p:txBody>
      </p:sp>
      <p:sp>
        <p:nvSpPr>
          <p:cNvPr id="308" name="Google Shape;308;p16"/>
          <p:cNvSpPr txBox="1"/>
          <p:nvPr/>
        </p:nvSpPr>
        <p:spPr>
          <a:xfrm>
            <a:off x="841248" y="251312"/>
            <a:ext cx="10506456" cy="10102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4400">
                <a:solidFill>
                  <a:schemeClr val="dk1"/>
                </a:solidFill>
                <a:latin typeface="Calibri"/>
                <a:ea typeface="Calibri"/>
                <a:cs typeface="Calibri"/>
                <a:sym typeface="Calibri"/>
              </a:rPr>
              <a:t>MODEL 3:</a:t>
            </a:r>
            <a:endParaRPr/>
          </a:p>
        </p:txBody>
      </p:sp>
      <p:sp>
        <p:nvSpPr>
          <p:cNvPr id="309" name="Google Shape;309;p16"/>
          <p:cNvSpPr txBox="1"/>
          <p:nvPr/>
        </p:nvSpPr>
        <p:spPr>
          <a:xfrm>
            <a:off x="3875085" y="4673900"/>
            <a:ext cx="3478249" cy="2062103"/>
          </a:xfrm>
          <a:prstGeom prst="rect">
            <a:avLst/>
          </a:prstGeom>
          <a:solidFill>
            <a:srgbClr val="F5F7F7"/>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600">
                <a:solidFill>
                  <a:schemeClr val="dk1"/>
                </a:solidFill>
                <a:latin typeface="Calibri"/>
                <a:ea typeface="Calibri"/>
                <a:cs typeface="Calibri"/>
                <a:sym typeface="Calibri"/>
              </a:rPr>
              <a:t>The AUC comparison chart illustrates that </a:t>
            </a:r>
            <a:r>
              <a:rPr b="1" lang="en-US" sz="1600">
                <a:solidFill>
                  <a:schemeClr val="dk1"/>
                </a:solidFill>
                <a:latin typeface="Calibri"/>
                <a:ea typeface="Calibri"/>
                <a:cs typeface="Calibri"/>
                <a:sym typeface="Calibri"/>
              </a:rPr>
              <a:t>XGBoost</a:t>
            </a:r>
            <a:r>
              <a:rPr lang="en-US" sz="1600">
                <a:solidFill>
                  <a:schemeClr val="dk1"/>
                </a:solidFill>
                <a:latin typeface="Calibri"/>
                <a:ea typeface="Calibri"/>
                <a:cs typeface="Calibri"/>
                <a:sym typeface="Calibri"/>
              </a:rPr>
              <a:t> and </a:t>
            </a:r>
            <a:r>
              <a:rPr b="1" lang="en-US" sz="1600">
                <a:solidFill>
                  <a:schemeClr val="dk1"/>
                </a:solidFill>
                <a:latin typeface="Calibri"/>
                <a:ea typeface="Calibri"/>
                <a:cs typeface="Calibri"/>
                <a:sym typeface="Calibri"/>
              </a:rPr>
              <a:t>Random Forest </a:t>
            </a:r>
            <a:r>
              <a:rPr lang="en-US" sz="1600">
                <a:solidFill>
                  <a:schemeClr val="dk1"/>
                </a:solidFill>
                <a:latin typeface="Calibri"/>
                <a:ea typeface="Calibri"/>
                <a:cs typeface="Calibri"/>
                <a:sym typeface="Calibri"/>
              </a:rPr>
              <a:t>have the highest Area Under the Curve (AUC), indicating superior performance in distinguishing between the classes. Decision Trees has the lowest AUC, suggesting they may not be as effective in this classification task.</a:t>
            </a:r>
            <a:endParaRPr sz="2000">
              <a:solidFill>
                <a:schemeClr val="dk1"/>
              </a:solidFill>
              <a:latin typeface="Calibri"/>
              <a:ea typeface="Calibri"/>
              <a:cs typeface="Calibri"/>
              <a:sym typeface="Calibri"/>
            </a:endParaRPr>
          </a:p>
        </p:txBody>
      </p:sp>
      <p:sp>
        <p:nvSpPr>
          <p:cNvPr id="310" name="Google Shape;310;p16"/>
          <p:cNvSpPr txBox="1"/>
          <p:nvPr/>
        </p:nvSpPr>
        <p:spPr>
          <a:xfrm>
            <a:off x="7480384" y="4673900"/>
            <a:ext cx="4567590" cy="2031325"/>
          </a:xfrm>
          <a:prstGeom prst="rect">
            <a:avLst/>
          </a:prstGeom>
          <a:solidFill>
            <a:srgbClr val="F5F7F7"/>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ROC Curve Analysis:</a:t>
            </a:r>
            <a:endParaRPr/>
          </a:p>
          <a:p>
            <a:pPr indent="-285750" lvl="0" marL="285750" marR="0" rtl="0" algn="l">
              <a:spcBef>
                <a:spcPts val="0"/>
              </a:spcBef>
              <a:spcAft>
                <a:spcPts val="0"/>
              </a:spcAft>
              <a:buClr>
                <a:schemeClr val="dk1"/>
              </a:buClr>
              <a:buSzPts val="1800"/>
              <a:buFont typeface="Arial"/>
              <a:buChar char="•"/>
            </a:pPr>
            <a:r>
              <a:rPr b="1" i="0" lang="en-US" sz="1800">
                <a:solidFill>
                  <a:schemeClr val="dk1"/>
                </a:solidFill>
                <a:latin typeface="Calibri"/>
                <a:ea typeface="Calibri"/>
                <a:cs typeface="Calibri"/>
                <a:sym typeface="Calibri"/>
              </a:rPr>
              <a:t>XGBoost</a:t>
            </a:r>
            <a:r>
              <a:rPr b="0" i="0" lang="en-US" sz="1800">
                <a:solidFill>
                  <a:schemeClr val="dk1"/>
                </a:solidFill>
                <a:latin typeface="Calibri"/>
                <a:ea typeface="Calibri"/>
                <a:cs typeface="Calibri"/>
                <a:sym typeface="Calibri"/>
              </a:rPr>
              <a:t> and </a:t>
            </a:r>
            <a:r>
              <a:rPr b="1" i="0" lang="en-US" sz="1800">
                <a:solidFill>
                  <a:schemeClr val="dk1"/>
                </a:solidFill>
                <a:latin typeface="Calibri"/>
                <a:ea typeface="Calibri"/>
                <a:cs typeface="Calibri"/>
                <a:sym typeface="Calibri"/>
              </a:rPr>
              <a:t>Random Forest </a:t>
            </a:r>
            <a:r>
              <a:rPr b="0" i="0" lang="en-US" sz="1800">
                <a:solidFill>
                  <a:schemeClr val="dk1"/>
                </a:solidFill>
                <a:latin typeface="Calibri"/>
                <a:ea typeface="Calibri"/>
                <a:cs typeface="Calibri"/>
                <a:sym typeface="Calibri"/>
              </a:rPr>
              <a:t>both present an AUC of 0.68, indicating comparable performance in true and false positive rates.</a:t>
            </a:r>
            <a:endParaRPr/>
          </a:p>
          <a:p>
            <a:pPr indent="-285750" lvl="0" marL="285750" marR="0" rtl="0" algn="l">
              <a:spcBef>
                <a:spcPts val="0"/>
              </a:spcBef>
              <a:spcAft>
                <a:spcPts val="0"/>
              </a:spcAft>
              <a:buClr>
                <a:schemeClr val="dk1"/>
              </a:buClr>
              <a:buSzPts val="1800"/>
              <a:buFont typeface="Arial"/>
              <a:buChar char="•"/>
            </a:pPr>
            <a:r>
              <a:rPr b="1" i="0" lang="en-US" sz="1800">
                <a:solidFill>
                  <a:schemeClr val="dk1"/>
                </a:solidFill>
                <a:latin typeface="Calibri"/>
                <a:ea typeface="Calibri"/>
                <a:cs typeface="Calibri"/>
                <a:sym typeface="Calibri"/>
              </a:rPr>
              <a:t>Logistic Regression </a:t>
            </a:r>
            <a:r>
              <a:rPr b="0" i="0" lang="en-US" sz="1800">
                <a:solidFill>
                  <a:schemeClr val="dk1"/>
                </a:solidFill>
                <a:latin typeface="Calibri"/>
                <a:ea typeface="Calibri"/>
                <a:cs typeface="Calibri"/>
                <a:sym typeface="Calibri"/>
              </a:rPr>
              <a:t>follows with an AUC of 0.63, suggesting decent predictive ability but not as strong as the ensemble models.</a:t>
            </a:r>
            <a:endParaRPr/>
          </a:p>
        </p:txBody>
      </p:sp>
      <p:pic>
        <p:nvPicPr>
          <p:cNvPr id="311" name="Google Shape;311;p16"/>
          <p:cNvPicPr preferRelativeResize="0"/>
          <p:nvPr/>
        </p:nvPicPr>
        <p:blipFill rotWithShape="1">
          <a:blip r:embed="rId4">
            <a:alphaModFix/>
          </a:blip>
          <a:srcRect b="0" l="0" r="0" t="0"/>
          <a:stretch/>
        </p:blipFill>
        <p:spPr>
          <a:xfrm>
            <a:off x="269785" y="1009659"/>
            <a:ext cx="3461274" cy="3537153"/>
          </a:xfrm>
          <a:prstGeom prst="rect">
            <a:avLst/>
          </a:prstGeom>
          <a:noFill/>
          <a:ln cap="flat" cmpd="sng" w="9525">
            <a:solidFill>
              <a:schemeClr val="dk1"/>
            </a:solidFill>
            <a:prstDash val="solid"/>
            <a:round/>
            <a:headEnd len="sm" w="sm" type="none"/>
            <a:tailEnd len="sm" w="sm" type="none"/>
          </a:ln>
        </p:spPr>
      </p:pic>
      <p:pic>
        <p:nvPicPr>
          <p:cNvPr id="312" name="Google Shape;312;p16"/>
          <p:cNvPicPr preferRelativeResize="0"/>
          <p:nvPr/>
        </p:nvPicPr>
        <p:blipFill rotWithShape="1">
          <a:blip r:embed="rId5">
            <a:alphaModFix/>
          </a:blip>
          <a:srcRect b="0" l="0" r="0" t="0"/>
          <a:stretch/>
        </p:blipFill>
        <p:spPr>
          <a:xfrm>
            <a:off x="3877515" y="1009659"/>
            <a:ext cx="3458844" cy="3543607"/>
          </a:xfrm>
          <a:prstGeom prst="rect">
            <a:avLst/>
          </a:prstGeom>
          <a:noFill/>
          <a:ln cap="flat" cmpd="sng" w="9525">
            <a:solidFill>
              <a:schemeClr val="dk1"/>
            </a:solidFill>
            <a:prstDash val="solid"/>
            <a:round/>
            <a:headEnd len="sm" w="sm" type="none"/>
            <a:tailEnd len="sm" w="sm" type="none"/>
          </a:ln>
        </p:spPr>
      </p:pic>
      <p:pic>
        <p:nvPicPr>
          <p:cNvPr id="313" name="Google Shape;313;p16"/>
          <p:cNvPicPr preferRelativeResize="0"/>
          <p:nvPr/>
        </p:nvPicPr>
        <p:blipFill rotWithShape="1">
          <a:blip r:embed="rId6">
            <a:alphaModFix/>
          </a:blip>
          <a:srcRect b="0" l="0" r="0" t="0"/>
          <a:stretch/>
        </p:blipFill>
        <p:spPr>
          <a:xfrm>
            <a:off x="7499791" y="1009659"/>
            <a:ext cx="4548184" cy="354360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sp>
        <p:nvSpPr>
          <p:cNvPr id="318" name="Google Shape;318;p1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map of the world&#10;&#10;Description automatically generated" id="319" name="Google Shape;319;p18"/>
          <p:cNvPicPr preferRelativeResize="0"/>
          <p:nvPr/>
        </p:nvPicPr>
        <p:blipFill rotWithShape="1">
          <a:blip r:embed="rId3">
            <a:alphaModFix/>
          </a:blip>
          <a:srcRect b="13735" l="0" r="9089" t="14341"/>
          <a:stretch/>
        </p:blipFill>
        <p:spPr>
          <a:xfrm>
            <a:off x="3523488" y="10"/>
            <a:ext cx="8668512" cy="6857990"/>
          </a:xfrm>
          <a:prstGeom prst="rect">
            <a:avLst/>
          </a:prstGeom>
          <a:noFill/>
          <a:ln>
            <a:noFill/>
          </a:ln>
        </p:spPr>
      </p:pic>
      <p:sp>
        <p:nvSpPr>
          <p:cNvPr id="320" name="Google Shape;320;p18"/>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18"/>
          <p:cNvSpPr txBox="1"/>
          <p:nvPr/>
        </p:nvSpPr>
        <p:spPr>
          <a:xfrm>
            <a:off x="477981" y="1122363"/>
            <a:ext cx="4023360" cy="3204134"/>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None/>
            </a:pPr>
            <a:r>
              <a:rPr b="1" lang="en-US" sz="4800">
                <a:solidFill>
                  <a:schemeClr val="lt1"/>
                </a:solidFill>
                <a:latin typeface="Calibri"/>
                <a:ea typeface="Calibri"/>
                <a:cs typeface="Calibri"/>
                <a:sym typeface="Calibri"/>
              </a:rPr>
              <a:t>DATA MODELLING</a:t>
            </a:r>
            <a:endParaRPr/>
          </a:p>
        </p:txBody>
      </p:sp>
      <p:sp>
        <p:nvSpPr>
          <p:cNvPr id="322" name="Google Shape;322;p18"/>
          <p:cNvSpPr/>
          <p:nvPr/>
        </p:nvSpPr>
        <p:spPr>
          <a:xfrm rot="5400000">
            <a:off x="759921"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3" name="Google Shape;323;p18"/>
          <p:cNvSpPr/>
          <p:nvPr/>
        </p:nvSpPr>
        <p:spPr>
          <a:xfrm>
            <a:off x="481029" y="4546920"/>
            <a:ext cx="3977640" cy="1828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4" name="Google Shape;324;p18"/>
          <p:cNvSpPr txBox="1"/>
          <p:nvPr/>
        </p:nvSpPr>
        <p:spPr>
          <a:xfrm>
            <a:off x="100484" y="4380542"/>
            <a:ext cx="5995516" cy="954107"/>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en-US" sz="2800" u="none" cap="none" strike="noStrike">
                <a:solidFill>
                  <a:schemeClr val="lt1"/>
                </a:solidFill>
                <a:latin typeface="Roboto"/>
                <a:ea typeface="Roboto"/>
                <a:cs typeface="Roboto"/>
                <a:sym typeface="Roboto"/>
              </a:rPr>
              <a:t>Model 4 - Principal Component Analysis</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descr="A map of the world&#10;&#10;Description automatically generated" id="329" name="Google Shape;329;g29bc288007f_1_0"/>
          <p:cNvPicPr preferRelativeResize="0"/>
          <p:nvPr/>
        </p:nvPicPr>
        <p:blipFill rotWithShape="1">
          <a:blip r:embed="rId3">
            <a:alphaModFix amt="58999"/>
          </a:blip>
          <a:srcRect b="0" l="0" r="0" t="0"/>
          <a:stretch/>
        </p:blipFill>
        <p:spPr>
          <a:xfrm>
            <a:off x="0" y="0"/>
            <a:ext cx="12192000" cy="6857999"/>
          </a:xfrm>
          <a:prstGeom prst="rect">
            <a:avLst/>
          </a:prstGeom>
          <a:noFill/>
          <a:ln>
            <a:noFill/>
          </a:ln>
        </p:spPr>
      </p:pic>
      <p:sp>
        <p:nvSpPr>
          <p:cNvPr id="330" name="Google Shape;330;g29bc288007f_1_0"/>
          <p:cNvSpPr txBox="1"/>
          <p:nvPr/>
        </p:nvSpPr>
        <p:spPr>
          <a:xfrm>
            <a:off x="269785" y="4673900"/>
            <a:ext cx="3478200" cy="2062500"/>
          </a:xfrm>
          <a:prstGeom prst="rect">
            <a:avLst/>
          </a:prstGeom>
          <a:solidFill>
            <a:srgbClr val="F5F7F7"/>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600">
                <a:solidFill>
                  <a:schemeClr val="dk1"/>
                </a:solidFill>
                <a:latin typeface="Calibri"/>
                <a:ea typeface="Calibri"/>
                <a:cs typeface="Calibri"/>
                <a:sym typeface="Calibri"/>
              </a:rPr>
              <a:t>The bar chart shows that </a:t>
            </a:r>
            <a:r>
              <a:rPr b="1" i="0" lang="en-US" sz="1600">
                <a:solidFill>
                  <a:schemeClr val="dk1"/>
                </a:solidFill>
                <a:latin typeface="Calibri"/>
                <a:ea typeface="Calibri"/>
                <a:cs typeface="Calibri"/>
                <a:sym typeface="Calibri"/>
              </a:rPr>
              <a:t>Random Forest </a:t>
            </a:r>
            <a:r>
              <a:rPr b="0" i="0" lang="en-US" sz="1600">
                <a:solidFill>
                  <a:schemeClr val="dk1"/>
                </a:solidFill>
                <a:latin typeface="Calibri"/>
                <a:ea typeface="Calibri"/>
                <a:cs typeface="Calibri"/>
                <a:sym typeface="Calibri"/>
              </a:rPr>
              <a:t>is the top-performing model in terms of accuracy, followed closely by </a:t>
            </a:r>
            <a:r>
              <a:rPr lang="en-US" sz="1600">
                <a:solidFill>
                  <a:schemeClr val="dk1"/>
                </a:solidFill>
                <a:latin typeface="Calibri"/>
                <a:ea typeface="Calibri"/>
                <a:cs typeface="Calibri"/>
                <a:sym typeface="Calibri"/>
              </a:rPr>
              <a:t>SVM, XGBoost, Logistic Regression</a:t>
            </a:r>
            <a:r>
              <a:rPr b="0" i="0" lang="en-US" sz="1600">
                <a:solidFill>
                  <a:schemeClr val="dk1"/>
                </a:solidFill>
                <a:latin typeface="Calibri"/>
                <a:ea typeface="Calibri"/>
                <a:cs typeface="Calibri"/>
                <a:sym typeface="Calibri"/>
              </a:rPr>
              <a:t> and Decision Tree models exhibit lower accuracy in comparison, with the Decision Tree showing the least accuracy among the evaluated models.</a:t>
            </a:r>
            <a:endParaRPr sz="2000">
              <a:solidFill>
                <a:schemeClr val="dk1"/>
              </a:solidFill>
              <a:latin typeface="Calibri"/>
              <a:ea typeface="Calibri"/>
              <a:cs typeface="Calibri"/>
              <a:sym typeface="Calibri"/>
            </a:endParaRPr>
          </a:p>
        </p:txBody>
      </p:sp>
      <p:sp>
        <p:nvSpPr>
          <p:cNvPr id="331" name="Google Shape;331;g29bc288007f_1_0"/>
          <p:cNvSpPr txBox="1"/>
          <p:nvPr/>
        </p:nvSpPr>
        <p:spPr>
          <a:xfrm>
            <a:off x="841248" y="251312"/>
            <a:ext cx="10506600" cy="10104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4400">
                <a:solidFill>
                  <a:schemeClr val="dk1"/>
                </a:solidFill>
                <a:latin typeface="Calibri"/>
                <a:ea typeface="Calibri"/>
                <a:cs typeface="Calibri"/>
                <a:sym typeface="Calibri"/>
              </a:rPr>
              <a:t>MODEL 4:</a:t>
            </a:r>
            <a:endParaRPr/>
          </a:p>
        </p:txBody>
      </p:sp>
      <p:sp>
        <p:nvSpPr>
          <p:cNvPr id="332" name="Google Shape;332;g29bc288007f_1_0"/>
          <p:cNvSpPr txBox="1"/>
          <p:nvPr/>
        </p:nvSpPr>
        <p:spPr>
          <a:xfrm>
            <a:off x="3875085" y="4673900"/>
            <a:ext cx="3478200" cy="2062500"/>
          </a:xfrm>
          <a:prstGeom prst="rect">
            <a:avLst/>
          </a:prstGeom>
          <a:solidFill>
            <a:srgbClr val="F5F7F7"/>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600">
                <a:solidFill>
                  <a:schemeClr val="dk1"/>
                </a:solidFill>
                <a:latin typeface="Calibri"/>
                <a:ea typeface="Calibri"/>
                <a:cs typeface="Calibri"/>
                <a:sym typeface="Calibri"/>
              </a:rPr>
              <a:t>The AUC comparison chart illustrates that </a:t>
            </a:r>
            <a:r>
              <a:rPr b="1" lang="en-US" sz="1600">
                <a:solidFill>
                  <a:schemeClr val="dk1"/>
                </a:solidFill>
                <a:latin typeface="Calibri"/>
                <a:ea typeface="Calibri"/>
                <a:cs typeface="Calibri"/>
                <a:sym typeface="Calibri"/>
              </a:rPr>
              <a:t>XGBoost</a:t>
            </a:r>
            <a:r>
              <a:rPr lang="en-US" sz="1600">
                <a:solidFill>
                  <a:schemeClr val="dk1"/>
                </a:solidFill>
                <a:latin typeface="Calibri"/>
                <a:ea typeface="Calibri"/>
                <a:cs typeface="Calibri"/>
                <a:sym typeface="Calibri"/>
              </a:rPr>
              <a:t> and </a:t>
            </a:r>
            <a:r>
              <a:rPr b="1" lang="en-US" sz="1600">
                <a:solidFill>
                  <a:schemeClr val="dk1"/>
                </a:solidFill>
                <a:latin typeface="Calibri"/>
                <a:ea typeface="Calibri"/>
                <a:cs typeface="Calibri"/>
                <a:sym typeface="Calibri"/>
              </a:rPr>
              <a:t>Random Forest </a:t>
            </a:r>
            <a:r>
              <a:rPr lang="en-US" sz="1600">
                <a:solidFill>
                  <a:schemeClr val="dk1"/>
                </a:solidFill>
                <a:latin typeface="Calibri"/>
                <a:ea typeface="Calibri"/>
                <a:cs typeface="Calibri"/>
                <a:sym typeface="Calibri"/>
              </a:rPr>
              <a:t>have the highest Area Under the Curve (AUC), indicating superior performance in distinguishing between the classes. Decision Trees has the lowest AUC, suggesting they may not be as effective in this classification task.</a:t>
            </a:r>
            <a:endParaRPr sz="2000">
              <a:solidFill>
                <a:schemeClr val="dk1"/>
              </a:solidFill>
              <a:latin typeface="Calibri"/>
              <a:ea typeface="Calibri"/>
              <a:cs typeface="Calibri"/>
              <a:sym typeface="Calibri"/>
            </a:endParaRPr>
          </a:p>
        </p:txBody>
      </p:sp>
      <p:sp>
        <p:nvSpPr>
          <p:cNvPr id="333" name="Google Shape;333;g29bc288007f_1_0"/>
          <p:cNvSpPr txBox="1"/>
          <p:nvPr/>
        </p:nvSpPr>
        <p:spPr>
          <a:xfrm>
            <a:off x="7609300" y="4550750"/>
            <a:ext cx="4438500" cy="2308800"/>
          </a:xfrm>
          <a:prstGeom prst="rect">
            <a:avLst/>
          </a:prstGeom>
          <a:solidFill>
            <a:srgbClr val="F5F7F7"/>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ROC Curve Analysis: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Random Forest</a:t>
            </a:r>
            <a:r>
              <a:rPr b="0" i="0" lang="en-US" sz="1800">
                <a:solidFill>
                  <a:schemeClr val="dk1"/>
                </a:solidFill>
                <a:latin typeface="Calibri"/>
                <a:ea typeface="Calibri"/>
                <a:cs typeface="Calibri"/>
                <a:sym typeface="Calibri"/>
              </a:rPr>
              <a:t> and </a:t>
            </a:r>
            <a:r>
              <a:rPr b="1" lang="en-US" sz="1800">
                <a:solidFill>
                  <a:schemeClr val="dk1"/>
                </a:solidFill>
                <a:latin typeface="Calibri"/>
                <a:ea typeface="Calibri"/>
                <a:cs typeface="Calibri"/>
                <a:sym typeface="Calibri"/>
              </a:rPr>
              <a:t>XGBoost</a:t>
            </a:r>
            <a:r>
              <a:rPr b="1" i="0" lang="en-US" sz="1800">
                <a:solidFill>
                  <a:schemeClr val="dk1"/>
                </a:solidFill>
                <a:latin typeface="Calibri"/>
                <a:ea typeface="Calibri"/>
                <a:cs typeface="Calibri"/>
                <a:sym typeface="Calibri"/>
              </a:rPr>
              <a:t> </a:t>
            </a:r>
            <a:r>
              <a:rPr b="0" i="0" lang="en-US" sz="1800">
                <a:solidFill>
                  <a:schemeClr val="dk1"/>
                </a:solidFill>
                <a:latin typeface="Calibri"/>
                <a:ea typeface="Calibri"/>
                <a:cs typeface="Calibri"/>
                <a:sym typeface="Calibri"/>
              </a:rPr>
              <a:t>both present an AUC of 0.</a:t>
            </a:r>
            <a:r>
              <a:rPr lang="en-US" sz="1800">
                <a:solidFill>
                  <a:schemeClr val="dk1"/>
                </a:solidFill>
                <a:latin typeface="Calibri"/>
                <a:ea typeface="Calibri"/>
                <a:cs typeface="Calibri"/>
                <a:sym typeface="Calibri"/>
              </a:rPr>
              <a:t>74 and 0.73 respectively</a:t>
            </a:r>
            <a:r>
              <a:rPr b="0" i="0" lang="en-US" sz="1800">
                <a:solidFill>
                  <a:schemeClr val="dk1"/>
                </a:solidFill>
                <a:latin typeface="Calibri"/>
                <a:ea typeface="Calibri"/>
                <a:cs typeface="Calibri"/>
                <a:sym typeface="Calibri"/>
              </a:rPr>
              <a:t>, indicating comparable performance in true and false positive rates.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Decision Tree</a:t>
            </a:r>
            <a:r>
              <a:rPr b="1" i="0" lang="en-US" sz="1800">
                <a:solidFill>
                  <a:schemeClr val="dk1"/>
                </a:solidFill>
                <a:latin typeface="Calibri"/>
                <a:ea typeface="Calibri"/>
                <a:cs typeface="Calibri"/>
                <a:sym typeface="Calibri"/>
              </a:rPr>
              <a:t> </a:t>
            </a:r>
            <a:r>
              <a:rPr b="0" i="0" lang="en-US" sz="1800">
                <a:solidFill>
                  <a:schemeClr val="dk1"/>
                </a:solidFill>
                <a:latin typeface="Calibri"/>
                <a:ea typeface="Calibri"/>
                <a:cs typeface="Calibri"/>
                <a:sym typeface="Calibri"/>
              </a:rPr>
              <a:t>follows with an AUC of 0.</a:t>
            </a:r>
            <a:r>
              <a:rPr lang="en-US" sz="1800">
                <a:solidFill>
                  <a:schemeClr val="dk1"/>
                </a:solidFill>
                <a:latin typeface="Calibri"/>
                <a:ea typeface="Calibri"/>
                <a:cs typeface="Calibri"/>
                <a:sym typeface="Calibri"/>
              </a:rPr>
              <a:t>59</a:t>
            </a:r>
            <a:r>
              <a:rPr b="0" i="0" lang="en-US" sz="1800">
                <a:solidFill>
                  <a:schemeClr val="dk1"/>
                </a:solidFill>
                <a:latin typeface="Calibri"/>
                <a:ea typeface="Calibri"/>
                <a:cs typeface="Calibri"/>
                <a:sym typeface="Calibri"/>
              </a:rPr>
              <a:t>, suggesting decent predictive ability but not as strong as the ensemble models.</a:t>
            </a:r>
            <a:endParaRPr/>
          </a:p>
        </p:txBody>
      </p:sp>
      <p:pic>
        <p:nvPicPr>
          <p:cNvPr id="334" name="Google Shape;334;g29bc288007f_1_0"/>
          <p:cNvPicPr preferRelativeResize="0"/>
          <p:nvPr/>
        </p:nvPicPr>
        <p:blipFill>
          <a:blip r:embed="rId4">
            <a:alphaModFix/>
          </a:blip>
          <a:stretch>
            <a:fillRect/>
          </a:stretch>
        </p:blipFill>
        <p:spPr>
          <a:xfrm>
            <a:off x="235875" y="1078275"/>
            <a:ext cx="3478200" cy="3474999"/>
          </a:xfrm>
          <a:prstGeom prst="rect">
            <a:avLst/>
          </a:prstGeom>
          <a:noFill/>
          <a:ln>
            <a:noFill/>
          </a:ln>
        </p:spPr>
      </p:pic>
      <p:pic>
        <p:nvPicPr>
          <p:cNvPr id="335" name="Google Shape;335;g29bc288007f_1_0"/>
          <p:cNvPicPr preferRelativeResize="0"/>
          <p:nvPr/>
        </p:nvPicPr>
        <p:blipFill>
          <a:blip r:embed="rId5">
            <a:alphaModFix/>
          </a:blip>
          <a:stretch>
            <a:fillRect/>
          </a:stretch>
        </p:blipFill>
        <p:spPr>
          <a:xfrm>
            <a:off x="3867850" y="1078275"/>
            <a:ext cx="3478201" cy="3475000"/>
          </a:xfrm>
          <a:prstGeom prst="rect">
            <a:avLst/>
          </a:prstGeom>
          <a:noFill/>
          <a:ln>
            <a:noFill/>
          </a:ln>
        </p:spPr>
      </p:pic>
      <p:pic>
        <p:nvPicPr>
          <p:cNvPr id="336" name="Google Shape;336;g29bc288007f_1_0"/>
          <p:cNvPicPr preferRelativeResize="0"/>
          <p:nvPr/>
        </p:nvPicPr>
        <p:blipFill>
          <a:blip r:embed="rId6">
            <a:alphaModFix/>
          </a:blip>
          <a:stretch>
            <a:fillRect/>
          </a:stretch>
        </p:blipFill>
        <p:spPr>
          <a:xfrm>
            <a:off x="7609225" y="1078275"/>
            <a:ext cx="4438650" cy="3390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2" name="Shape 122"/>
        <p:cNvGrpSpPr/>
        <p:nvPr/>
      </p:nvGrpSpPr>
      <p:grpSpPr>
        <a:xfrm>
          <a:off x="0" y="0"/>
          <a:ext cx="0" cy="0"/>
          <a:chOff x="0" y="0"/>
          <a:chExt cx="0" cy="0"/>
        </a:xfrm>
      </p:grpSpPr>
      <p:sp>
        <p:nvSpPr>
          <p:cNvPr id="123" name="Google Shape;123;p2"/>
          <p:cNvSpPr/>
          <p:nvPr/>
        </p:nvSpPr>
        <p:spPr>
          <a:xfrm>
            <a:off x="0" y="0"/>
            <a:ext cx="12192000" cy="6857999"/>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map of the world&#10;&#10;Description automatically generated" id="124" name="Google Shape;124;p2"/>
          <p:cNvPicPr preferRelativeResize="0"/>
          <p:nvPr/>
        </p:nvPicPr>
        <p:blipFill rotWithShape="1">
          <a:blip r:embed="rId3">
            <a:alphaModFix amt="50000"/>
          </a:blip>
          <a:srcRect b="24066" l="0" r="0" t="19683"/>
          <a:stretch/>
        </p:blipFill>
        <p:spPr>
          <a:xfrm>
            <a:off x="20" y="1"/>
            <a:ext cx="12191980" cy="6857999"/>
          </a:xfrm>
          <a:prstGeom prst="rect">
            <a:avLst/>
          </a:prstGeom>
          <a:noFill/>
          <a:ln>
            <a:noFill/>
          </a:ln>
        </p:spPr>
      </p:pic>
      <p:sp>
        <p:nvSpPr>
          <p:cNvPr id="125" name="Google Shape;125;p2"/>
          <p:cNvSpPr txBox="1"/>
          <p:nvPr>
            <p:ph type="title"/>
          </p:nvPr>
        </p:nvSpPr>
        <p:spPr>
          <a:xfrm>
            <a:off x="1524000" y="179971"/>
            <a:ext cx="9144000" cy="837066"/>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rgbClr val="FFFFFF"/>
              </a:buClr>
              <a:buSzPct val="100000"/>
              <a:buFont typeface="Calibri"/>
              <a:buNone/>
            </a:pPr>
            <a:r>
              <a:rPr b="1" lang="en-US" sz="6000">
                <a:solidFill>
                  <a:srgbClr val="FFFFFF"/>
                </a:solidFill>
              </a:rPr>
              <a:t>AGENDA:</a:t>
            </a:r>
            <a:endParaRPr/>
          </a:p>
        </p:txBody>
      </p:sp>
      <p:sp>
        <p:nvSpPr>
          <p:cNvPr id="126" name="Google Shape;126;p2"/>
          <p:cNvSpPr txBox="1"/>
          <p:nvPr/>
        </p:nvSpPr>
        <p:spPr>
          <a:xfrm>
            <a:off x="1209091" y="1398361"/>
            <a:ext cx="9773700" cy="4894800"/>
          </a:xfrm>
          <a:prstGeom prst="rect">
            <a:avLst/>
          </a:prstGeom>
          <a:noFill/>
          <a:ln>
            <a:noFill/>
          </a:ln>
        </p:spPr>
        <p:txBody>
          <a:bodyPr anchorCtr="0" anchor="t" bIns="45700" lIns="91425" spcFirstLastPara="1" rIns="91425" wrap="square" tIns="45700">
            <a:spAutoFit/>
          </a:bodyPr>
          <a:lstStyle/>
          <a:p>
            <a:pPr indent="-355600" lvl="0" marL="342900" marR="0" rtl="0" algn="l">
              <a:spcBef>
                <a:spcPts val="0"/>
              </a:spcBef>
              <a:spcAft>
                <a:spcPts val="0"/>
              </a:spcAft>
              <a:buClr>
                <a:schemeClr val="lt1"/>
              </a:buClr>
              <a:buSzPts val="2600"/>
              <a:buFont typeface="Calibri"/>
              <a:buAutoNum type="arabicPeriod"/>
            </a:pPr>
            <a:r>
              <a:rPr lang="en-US" sz="2600">
                <a:solidFill>
                  <a:schemeClr val="lt1"/>
                </a:solidFill>
                <a:latin typeface="Calibri"/>
                <a:ea typeface="Calibri"/>
                <a:cs typeface="Calibri"/>
                <a:sym typeface="Calibri"/>
              </a:rPr>
              <a:t>INTRODUCTION</a:t>
            </a:r>
            <a:endParaRPr sz="1600"/>
          </a:p>
          <a:p>
            <a:pPr indent="-355600" lvl="0" marL="342900" marR="0" rtl="0" algn="l">
              <a:spcBef>
                <a:spcPts val="0"/>
              </a:spcBef>
              <a:spcAft>
                <a:spcPts val="0"/>
              </a:spcAft>
              <a:buClr>
                <a:schemeClr val="lt1"/>
              </a:buClr>
              <a:buSzPts val="2600"/>
              <a:buFont typeface="Calibri"/>
              <a:buAutoNum type="arabicPeriod"/>
            </a:pPr>
            <a:r>
              <a:rPr lang="en-US" sz="2600">
                <a:solidFill>
                  <a:schemeClr val="lt1"/>
                </a:solidFill>
                <a:latin typeface="Calibri"/>
                <a:ea typeface="Calibri"/>
                <a:cs typeface="Calibri"/>
                <a:sym typeface="Calibri"/>
              </a:rPr>
              <a:t>DATA DESCRIPTION</a:t>
            </a:r>
            <a:endParaRPr sz="1600"/>
          </a:p>
          <a:p>
            <a:pPr indent="-355600" lvl="0" marL="342900" marR="0" rtl="0" algn="l">
              <a:spcBef>
                <a:spcPts val="0"/>
              </a:spcBef>
              <a:spcAft>
                <a:spcPts val="0"/>
              </a:spcAft>
              <a:buClr>
                <a:schemeClr val="lt1"/>
              </a:buClr>
              <a:buSzPts val="2600"/>
              <a:buFont typeface="Calibri"/>
              <a:buAutoNum type="arabicPeriod"/>
            </a:pPr>
            <a:r>
              <a:rPr lang="en-US" sz="2600">
                <a:solidFill>
                  <a:schemeClr val="lt1"/>
                </a:solidFill>
                <a:latin typeface="Calibri"/>
                <a:ea typeface="Calibri"/>
                <a:cs typeface="Calibri"/>
                <a:sym typeface="Calibri"/>
              </a:rPr>
              <a:t>DATA CLEANING AND </a:t>
            </a:r>
            <a:r>
              <a:rPr lang="en-US" sz="2600">
                <a:solidFill>
                  <a:schemeClr val="lt1"/>
                </a:solidFill>
                <a:latin typeface="Calibri"/>
                <a:ea typeface="Calibri"/>
                <a:cs typeface="Calibri"/>
                <a:sym typeface="Calibri"/>
              </a:rPr>
              <a:t>PREPROCESSING</a:t>
            </a:r>
            <a:endParaRPr sz="1600"/>
          </a:p>
          <a:p>
            <a:pPr indent="-355600" lvl="0" marL="342900" marR="0" rtl="0" algn="l">
              <a:spcBef>
                <a:spcPts val="0"/>
              </a:spcBef>
              <a:spcAft>
                <a:spcPts val="0"/>
              </a:spcAft>
              <a:buClr>
                <a:schemeClr val="lt1"/>
              </a:buClr>
              <a:buSzPts val="2600"/>
              <a:buFont typeface="Calibri"/>
              <a:buAutoNum type="arabicPeriod"/>
            </a:pPr>
            <a:r>
              <a:rPr lang="en-US" sz="2600">
                <a:solidFill>
                  <a:schemeClr val="lt1"/>
                </a:solidFill>
                <a:latin typeface="Calibri"/>
                <a:ea typeface="Calibri"/>
                <a:cs typeface="Calibri"/>
                <a:sym typeface="Calibri"/>
              </a:rPr>
              <a:t>VISUALISATIONS AND </a:t>
            </a:r>
            <a:r>
              <a:rPr lang="en-US" sz="2600">
                <a:solidFill>
                  <a:schemeClr val="lt1"/>
                </a:solidFill>
                <a:latin typeface="Calibri"/>
                <a:ea typeface="Calibri"/>
                <a:cs typeface="Calibri"/>
                <a:sym typeface="Calibri"/>
              </a:rPr>
              <a:t>INSIGHTS</a:t>
            </a:r>
            <a:endParaRPr sz="1600"/>
          </a:p>
          <a:p>
            <a:pPr indent="-355600" lvl="0" marL="342900" marR="0" rtl="0" algn="l">
              <a:spcBef>
                <a:spcPts val="0"/>
              </a:spcBef>
              <a:spcAft>
                <a:spcPts val="0"/>
              </a:spcAft>
              <a:buClr>
                <a:schemeClr val="lt1"/>
              </a:buClr>
              <a:buSzPts val="2600"/>
              <a:buFont typeface="Calibri"/>
              <a:buAutoNum type="arabicPeriod"/>
            </a:pPr>
            <a:r>
              <a:rPr lang="en-US" sz="2600">
                <a:solidFill>
                  <a:schemeClr val="lt1"/>
                </a:solidFill>
                <a:latin typeface="Calibri"/>
                <a:ea typeface="Calibri"/>
                <a:cs typeface="Calibri"/>
                <a:sym typeface="Calibri"/>
              </a:rPr>
              <a:t>DATA MODELLING</a:t>
            </a:r>
            <a:endParaRPr sz="1600"/>
          </a:p>
          <a:p>
            <a:pPr indent="-584200" lvl="1" marL="1028700" marR="0" rtl="0" algn="l">
              <a:spcBef>
                <a:spcPts val="0"/>
              </a:spcBef>
              <a:spcAft>
                <a:spcPts val="0"/>
              </a:spcAft>
              <a:buClr>
                <a:schemeClr val="lt1"/>
              </a:buClr>
              <a:buSzPts val="2600"/>
              <a:buFont typeface="Arial"/>
              <a:buChar char="•"/>
            </a:pPr>
            <a:r>
              <a:rPr b="0" i="0" lang="en-US" sz="2600" u="none" cap="none" strike="noStrike">
                <a:solidFill>
                  <a:schemeClr val="lt1"/>
                </a:solidFill>
                <a:latin typeface="Roboto"/>
                <a:ea typeface="Roboto"/>
                <a:cs typeface="Roboto"/>
                <a:sym typeface="Roboto"/>
              </a:rPr>
              <a:t>Model 1- Use all the features</a:t>
            </a:r>
            <a:endParaRPr sz="1600"/>
          </a:p>
          <a:p>
            <a:pPr indent="-584200" lvl="1" marL="1028700" marR="0" rtl="0" algn="l">
              <a:spcBef>
                <a:spcPts val="0"/>
              </a:spcBef>
              <a:spcAft>
                <a:spcPts val="0"/>
              </a:spcAft>
              <a:buClr>
                <a:schemeClr val="lt1"/>
              </a:buClr>
              <a:buSzPts val="2600"/>
              <a:buFont typeface="Arial"/>
              <a:buChar char="•"/>
            </a:pPr>
            <a:r>
              <a:rPr b="0" i="0" lang="en-US" sz="2600" u="none" cap="none" strike="noStrike">
                <a:solidFill>
                  <a:schemeClr val="lt1"/>
                </a:solidFill>
                <a:latin typeface="Roboto"/>
                <a:ea typeface="Roboto"/>
                <a:cs typeface="Roboto"/>
                <a:sym typeface="Roboto"/>
              </a:rPr>
              <a:t>Model 2 - Remove </a:t>
            </a:r>
            <a:r>
              <a:rPr lang="en-US" sz="2600">
                <a:solidFill>
                  <a:schemeClr val="lt1"/>
                </a:solidFill>
                <a:latin typeface="Roboto"/>
                <a:ea typeface="Roboto"/>
                <a:cs typeface="Roboto"/>
                <a:sym typeface="Roboto"/>
              </a:rPr>
              <a:t>Highly</a:t>
            </a:r>
            <a:r>
              <a:rPr b="0" i="0" lang="en-US" sz="2600" u="none" cap="none" strike="noStrike">
                <a:solidFill>
                  <a:schemeClr val="lt1"/>
                </a:solidFill>
                <a:latin typeface="Roboto"/>
                <a:ea typeface="Roboto"/>
                <a:cs typeface="Roboto"/>
                <a:sym typeface="Roboto"/>
              </a:rPr>
              <a:t> </a:t>
            </a:r>
            <a:r>
              <a:rPr lang="en-US" sz="2600">
                <a:solidFill>
                  <a:schemeClr val="lt1"/>
                </a:solidFill>
                <a:latin typeface="Roboto"/>
                <a:ea typeface="Roboto"/>
                <a:cs typeface="Roboto"/>
                <a:sym typeface="Roboto"/>
              </a:rPr>
              <a:t>Correlated</a:t>
            </a:r>
            <a:r>
              <a:rPr b="0" i="0" lang="en-US" sz="2600" u="none" cap="none" strike="noStrike">
                <a:solidFill>
                  <a:schemeClr val="lt1"/>
                </a:solidFill>
                <a:latin typeface="Roboto"/>
                <a:ea typeface="Roboto"/>
                <a:cs typeface="Roboto"/>
                <a:sym typeface="Roboto"/>
              </a:rPr>
              <a:t> features</a:t>
            </a:r>
            <a:endParaRPr sz="1600"/>
          </a:p>
          <a:p>
            <a:pPr indent="-584200" lvl="1" marL="1028700" marR="0" rtl="0" algn="l">
              <a:spcBef>
                <a:spcPts val="0"/>
              </a:spcBef>
              <a:spcAft>
                <a:spcPts val="0"/>
              </a:spcAft>
              <a:buClr>
                <a:schemeClr val="lt1"/>
              </a:buClr>
              <a:buSzPts val="2600"/>
              <a:buFont typeface="Arial"/>
              <a:buChar char="•"/>
            </a:pPr>
            <a:r>
              <a:rPr b="0" i="0" lang="en-US" sz="2600" u="none" cap="none" strike="noStrike">
                <a:solidFill>
                  <a:schemeClr val="lt1"/>
                </a:solidFill>
                <a:latin typeface="Roboto"/>
                <a:ea typeface="Roboto"/>
                <a:cs typeface="Roboto"/>
                <a:sym typeface="Roboto"/>
              </a:rPr>
              <a:t>Model 3 - Removed both Bill_Amount_month and Pay_Month as the are highly correlated</a:t>
            </a:r>
            <a:endParaRPr sz="1600"/>
          </a:p>
          <a:p>
            <a:pPr indent="-584200" lvl="1" marL="1028700" marR="0" rtl="0" algn="l">
              <a:spcBef>
                <a:spcPts val="0"/>
              </a:spcBef>
              <a:spcAft>
                <a:spcPts val="0"/>
              </a:spcAft>
              <a:buClr>
                <a:schemeClr val="lt1"/>
              </a:buClr>
              <a:buSzPts val="2600"/>
              <a:buFont typeface="Arial"/>
              <a:buChar char="•"/>
            </a:pPr>
            <a:r>
              <a:rPr b="0" i="0" lang="en-US" sz="2600" u="none" cap="none" strike="noStrike">
                <a:solidFill>
                  <a:schemeClr val="lt1"/>
                </a:solidFill>
                <a:latin typeface="Roboto"/>
                <a:ea typeface="Roboto"/>
                <a:cs typeface="Roboto"/>
                <a:sym typeface="Roboto"/>
              </a:rPr>
              <a:t>Model 4 - Principal Component Analysis</a:t>
            </a:r>
            <a:endParaRPr b="0" i="0" sz="2600" u="none" cap="none" strike="noStrike">
              <a:solidFill>
                <a:schemeClr val="lt1"/>
              </a:solidFill>
              <a:latin typeface="Calibri"/>
              <a:ea typeface="Calibri"/>
              <a:cs typeface="Calibri"/>
              <a:sym typeface="Calibri"/>
            </a:endParaRPr>
          </a:p>
          <a:p>
            <a:pPr indent="-355600" lvl="0" marL="342900" marR="0" rtl="0" algn="l">
              <a:spcBef>
                <a:spcPts val="0"/>
              </a:spcBef>
              <a:spcAft>
                <a:spcPts val="0"/>
              </a:spcAft>
              <a:buClr>
                <a:schemeClr val="lt1"/>
              </a:buClr>
              <a:buSzPts val="2600"/>
              <a:buFont typeface="Calibri"/>
              <a:buAutoNum type="arabicPeriod"/>
            </a:pPr>
            <a:r>
              <a:rPr lang="en-US" sz="2600">
                <a:solidFill>
                  <a:schemeClr val="lt1"/>
                </a:solidFill>
                <a:latin typeface="Calibri"/>
                <a:ea typeface="Calibri"/>
                <a:cs typeface="Calibri"/>
                <a:sym typeface="Calibri"/>
              </a:rPr>
              <a:t>RESULTS COMPARISON</a:t>
            </a:r>
            <a:endParaRPr sz="2600">
              <a:solidFill>
                <a:schemeClr val="lt1"/>
              </a:solidFill>
              <a:latin typeface="Calibri"/>
              <a:ea typeface="Calibri"/>
              <a:cs typeface="Calibri"/>
              <a:sym typeface="Calibri"/>
            </a:endParaRPr>
          </a:p>
          <a:p>
            <a:pPr indent="-355600" lvl="0" marL="342900" marR="0" rtl="0" algn="l">
              <a:spcBef>
                <a:spcPts val="0"/>
              </a:spcBef>
              <a:spcAft>
                <a:spcPts val="0"/>
              </a:spcAft>
              <a:buClr>
                <a:schemeClr val="lt1"/>
              </a:buClr>
              <a:buSzPts val="2600"/>
              <a:buFont typeface="Calibri"/>
              <a:buAutoNum type="arabicPeriod"/>
            </a:pPr>
            <a:r>
              <a:rPr lang="en-US" sz="2600">
                <a:solidFill>
                  <a:schemeClr val="lt1"/>
                </a:solidFill>
                <a:latin typeface="Calibri"/>
                <a:ea typeface="Calibri"/>
                <a:cs typeface="Calibri"/>
                <a:sym typeface="Calibri"/>
              </a:rPr>
              <a:t>RECOMMENDATION</a:t>
            </a:r>
            <a:endParaRPr sz="38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descr="A map of the world&#10;&#10;Description automatically generated" id="341" name="Google Shape;341;g29c1ed7bd21_0_24"/>
          <p:cNvPicPr preferRelativeResize="0"/>
          <p:nvPr/>
        </p:nvPicPr>
        <p:blipFill rotWithShape="1">
          <a:blip r:embed="rId3">
            <a:alphaModFix amt="58999"/>
          </a:blip>
          <a:srcRect b="0" l="0" r="0" t="0"/>
          <a:stretch/>
        </p:blipFill>
        <p:spPr>
          <a:xfrm>
            <a:off x="0" y="0"/>
            <a:ext cx="12192000" cy="6857999"/>
          </a:xfrm>
          <a:prstGeom prst="rect">
            <a:avLst/>
          </a:prstGeom>
          <a:noFill/>
          <a:ln>
            <a:noFill/>
          </a:ln>
        </p:spPr>
      </p:pic>
      <p:sp>
        <p:nvSpPr>
          <p:cNvPr id="342" name="Google Shape;342;g29c1ed7bd21_0_24"/>
          <p:cNvSpPr txBox="1"/>
          <p:nvPr/>
        </p:nvSpPr>
        <p:spPr>
          <a:xfrm>
            <a:off x="3065450" y="2923800"/>
            <a:ext cx="5571000" cy="1010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5000">
                <a:solidFill>
                  <a:schemeClr val="dk1"/>
                </a:solidFill>
                <a:latin typeface="Calibri"/>
                <a:ea typeface="Calibri"/>
                <a:cs typeface="Calibri"/>
                <a:sym typeface="Calibri"/>
              </a:rPr>
              <a:t>Result </a:t>
            </a:r>
            <a:r>
              <a:rPr b="1" lang="en-US" sz="5000">
                <a:solidFill>
                  <a:schemeClr val="dk1"/>
                </a:solidFill>
                <a:latin typeface="Calibri"/>
                <a:ea typeface="Calibri"/>
                <a:cs typeface="Calibri"/>
                <a:sym typeface="Calibri"/>
              </a:rPr>
              <a:t>Comparison</a:t>
            </a:r>
            <a:r>
              <a:rPr b="1" lang="en-US" sz="5000">
                <a:solidFill>
                  <a:schemeClr val="dk1"/>
                </a:solidFill>
                <a:latin typeface="Calibri"/>
                <a:ea typeface="Calibri"/>
                <a:cs typeface="Calibri"/>
                <a:sym typeface="Calibri"/>
              </a:rPr>
              <a:t> </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descr="A map of the world&#10;&#10;Description automatically generated" id="347" name="Google Shape;347;g29c1ed7bd21_0_4"/>
          <p:cNvPicPr preferRelativeResize="0"/>
          <p:nvPr/>
        </p:nvPicPr>
        <p:blipFill rotWithShape="1">
          <a:blip r:embed="rId3">
            <a:alphaModFix amt="58999"/>
          </a:blip>
          <a:srcRect b="0" l="0" r="0" t="0"/>
          <a:stretch/>
        </p:blipFill>
        <p:spPr>
          <a:xfrm>
            <a:off x="0" y="76200"/>
            <a:ext cx="12192000" cy="6857999"/>
          </a:xfrm>
          <a:prstGeom prst="rect">
            <a:avLst/>
          </a:prstGeom>
          <a:noFill/>
          <a:ln>
            <a:noFill/>
          </a:ln>
        </p:spPr>
      </p:pic>
      <p:sp>
        <p:nvSpPr>
          <p:cNvPr id="348" name="Google Shape;348;g29c1ed7bd21_0_4"/>
          <p:cNvSpPr txBox="1"/>
          <p:nvPr/>
        </p:nvSpPr>
        <p:spPr>
          <a:xfrm>
            <a:off x="842698" y="67887"/>
            <a:ext cx="10506600" cy="10104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4400">
                <a:solidFill>
                  <a:schemeClr val="dk1"/>
                </a:solidFill>
                <a:latin typeface="Calibri"/>
                <a:ea typeface="Calibri"/>
                <a:cs typeface="Calibri"/>
                <a:sym typeface="Calibri"/>
              </a:rPr>
              <a:t>RESULTS: Models and K-Fold</a:t>
            </a:r>
            <a:endParaRPr/>
          </a:p>
        </p:txBody>
      </p:sp>
      <p:pic>
        <p:nvPicPr>
          <p:cNvPr id="349" name="Google Shape;349;g29c1ed7bd21_0_4"/>
          <p:cNvPicPr preferRelativeResize="0"/>
          <p:nvPr/>
        </p:nvPicPr>
        <p:blipFill>
          <a:blip r:embed="rId4">
            <a:alphaModFix/>
          </a:blip>
          <a:stretch>
            <a:fillRect/>
          </a:stretch>
        </p:blipFill>
        <p:spPr>
          <a:xfrm>
            <a:off x="44200" y="1130750"/>
            <a:ext cx="12103575" cy="1373850"/>
          </a:xfrm>
          <a:prstGeom prst="rect">
            <a:avLst/>
          </a:prstGeom>
          <a:noFill/>
          <a:ln>
            <a:noFill/>
          </a:ln>
        </p:spPr>
      </p:pic>
      <p:pic>
        <p:nvPicPr>
          <p:cNvPr descr="A graph of different colored lines&#10;&#10;Description automatically generated" id="350" name="Google Shape;350;g29c1ed7bd21_0_4"/>
          <p:cNvPicPr preferRelativeResize="0"/>
          <p:nvPr/>
        </p:nvPicPr>
        <p:blipFill rotWithShape="1">
          <a:blip r:embed="rId5">
            <a:alphaModFix/>
          </a:blip>
          <a:srcRect b="0" l="0" r="0" t="0"/>
          <a:stretch/>
        </p:blipFill>
        <p:spPr>
          <a:xfrm>
            <a:off x="270200" y="3967250"/>
            <a:ext cx="2439246" cy="2791200"/>
          </a:xfrm>
          <a:prstGeom prst="rect">
            <a:avLst/>
          </a:prstGeom>
          <a:noFill/>
          <a:ln>
            <a:noFill/>
          </a:ln>
        </p:spPr>
      </p:pic>
      <p:pic>
        <p:nvPicPr>
          <p:cNvPr id="351" name="Google Shape;351;g29c1ed7bd21_0_4"/>
          <p:cNvPicPr preferRelativeResize="0"/>
          <p:nvPr/>
        </p:nvPicPr>
        <p:blipFill rotWithShape="1">
          <a:blip r:embed="rId6">
            <a:alphaModFix/>
          </a:blip>
          <a:srcRect b="0" l="0" r="0" t="0"/>
          <a:stretch/>
        </p:blipFill>
        <p:spPr>
          <a:xfrm>
            <a:off x="3267074" y="3967250"/>
            <a:ext cx="2439246" cy="2791200"/>
          </a:xfrm>
          <a:prstGeom prst="rect">
            <a:avLst/>
          </a:prstGeom>
          <a:noFill/>
          <a:ln cap="flat" cmpd="sng" w="9525">
            <a:solidFill>
              <a:schemeClr val="dk1"/>
            </a:solidFill>
            <a:prstDash val="solid"/>
            <a:round/>
            <a:headEnd len="sm" w="sm" type="none"/>
            <a:tailEnd len="sm" w="sm" type="none"/>
          </a:ln>
        </p:spPr>
      </p:pic>
      <p:pic>
        <p:nvPicPr>
          <p:cNvPr id="352" name="Google Shape;352;g29c1ed7bd21_0_4"/>
          <p:cNvPicPr preferRelativeResize="0"/>
          <p:nvPr/>
        </p:nvPicPr>
        <p:blipFill rotWithShape="1">
          <a:blip r:embed="rId7">
            <a:alphaModFix/>
          </a:blip>
          <a:srcRect b="0" l="0" r="0" t="0"/>
          <a:stretch/>
        </p:blipFill>
        <p:spPr>
          <a:xfrm>
            <a:off x="6584478" y="3967250"/>
            <a:ext cx="2391909" cy="2791200"/>
          </a:xfrm>
          <a:prstGeom prst="rect">
            <a:avLst/>
          </a:prstGeom>
          <a:noFill/>
          <a:ln cap="flat" cmpd="sng" w="9525">
            <a:solidFill>
              <a:schemeClr val="dk1"/>
            </a:solidFill>
            <a:prstDash val="solid"/>
            <a:round/>
            <a:headEnd len="sm" w="sm" type="none"/>
            <a:tailEnd len="sm" w="sm" type="none"/>
          </a:ln>
        </p:spPr>
      </p:pic>
      <p:pic>
        <p:nvPicPr>
          <p:cNvPr id="353" name="Google Shape;353;g29c1ed7bd21_0_4"/>
          <p:cNvPicPr preferRelativeResize="0"/>
          <p:nvPr/>
        </p:nvPicPr>
        <p:blipFill>
          <a:blip r:embed="rId8">
            <a:alphaModFix/>
          </a:blip>
          <a:stretch>
            <a:fillRect/>
          </a:stretch>
        </p:blipFill>
        <p:spPr>
          <a:xfrm>
            <a:off x="9574240" y="3967250"/>
            <a:ext cx="2439247" cy="2791200"/>
          </a:xfrm>
          <a:prstGeom prst="rect">
            <a:avLst/>
          </a:prstGeom>
          <a:noFill/>
          <a:ln>
            <a:noFill/>
          </a:ln>
        </p:spPr>
      </p:pic>
      <p:sp>
        <p:nvSpPr>
          <p:cNvPr id="354" name="Google Shape;354;g29c1ed7bd21_0_4"/>
          <p:cNvSpPr txBox="1"/>
          <p:nvPr/>
        </p:nvSpPr>
        <p:spPr>
          <a:xfrm>
            <a:off x="602211" y="3497325"/>
            <a:ext cx="1580100" cy="2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Model 1</a:t>
            </a:r>
            <a:endParaRPr sz="2800">
              <a:solidFill>
                <a:schemeClr val="dk1"/>
              </a:solidFill>
              <a:latin typeface="Calibri"/>
              <a:ea typeface="Calibri"/>
              <a:cs typeface="Calibri"/>
              <a:sym typeface="Calibri"/>
            </a:endParaRPr>
          </a:p>
        </p:txBody>
      </p:sp>
      <p:sp>
        <p:nvSpPr>
          <p:cNvPr id="355" name="Google Shape;355;g29c1ed7bd21_0_4"/>
          <p:cNvSpPr txBox="1"/>
          <p:nvPr/>
        </p:nvSpPr>
        <p:spPr>
          <a:xfrm>
            <a:off x="3653699" y="3497325"/>
            <a:ext cx="285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Model 2</a:t>
            </a:r>
            <a:endParaRPr/>
          </a:p>
        </p:txBody>
      </p:sp>
      <p:sp>
        <p:nvSpPr>
          <p:cNvPr id="356" name="Google Shape;356;g29c1ed7bd21_0_4"/>
          <p:cNvSpPr txBox="1"/>
          <p:nvPr/>
        </p:nvSpPr>
        <p:spPr>
          <a:xfrm>
            <a:off x="6955722" y="3497325"/>
            <a:ext cx="153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Model 3</a:t>
            </a:r>
            <a:endParaRPr/>
          </a:p>
        </p:txBody>
      </p:sp>
      <p:sp>
        <p:nvSpPr>
          <p:cNvPr id="357" name="Google Shape;357;g29c1ed7bd21_0_4"/>
          <p:cNvSpPr txBox="1"/>
          <p:nvPr/>
        </p:nvSpPr>
        <p:spPr>
          <a:xfrm>
            <a:off x="9992254" y="3497325"/>
            <a:ext cx="149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Model 4</a:t>
            </a:r>
            <a:endParaRPr/>
          </a:p>
        </p:txBody>
      </p:sp>
      <p:sp>
        <p:nvSpPr>
          <p:cNvPr id="358" name="Google Shape;358;g29c1ed7bd21_0_4"/>
          <p:cNvSpPr txBox="1"/>
          <p:nvPr/>
        </p:nvSpPr>
        <p:spPr>
          <a:xfrm>
            <a:off x="731973" y="2666762"/>
            <a:ext cx="10506600" cy="10104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b="1" lang="en-US" sz="3300">
                <a:solidFill>
                  <a:schemeClr val="dk1"/>
                </a:solidFill>
                <a:latin typeface="Calibri"/>
                <a:ea typeface="Calibri"/>
                <a:cs typeface="Calibri"/>
                <a:sym typeface="Calibri"/>
              </a:rPr>
              <a:t>ROC Curve</a:t>
            </a:r>
            <a:endParaRPr sz="3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descr="A map of the world&#10;&#10;Description automatically generated" id="363" name="Google Shape;363;g29c1ed7bd21_0_43"/>
          <p:cNvPicPr preferRelativeResize="0"/>
          <p:nvPr/>
        </p:nvPicPr>
        <p:blipFill rotWithShape="1">
          <a:blip r:embed="rId3">
            <a:alphaModFix amt="58999"/>
          </a:blip>
          <a:srcRect b="0" l="0" r="0" t="0"/>
          <a:stretch/>
        </p:blipFill>
        <p:spPr>
          <a:xfrm>
            <a:off x="0" y="0"/>
            <a:ext cx="12192000" cy="6857999"/>
          </a:xfrm>
          <a:prstGeom prst="rect">
            <a:avLst/>
          </a:prstGeom>
          <a:noFill/>
          <a:ln>
            <a:noFill/>
          </a:ln>
        </p:spPr>
      </p:pic>
      <p:sp>
        <p:nvSpPr>
          <p:cNvPr id="364" name="Google Shape;364;g29c1ed7bd21_0_43"/>
          <p:cNvSpPr txBox="1"/>
          <p:nvPr/>
        </p:nvSpPr>
        <p:spPr>
          <a:xfrm>
            <a:off x="842698" y="67887"/>
            <a:ext cx="10506600" cy="10104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4400">
                <a:solidFill>
                  <a:schemeClr val="dk1"/>
                </a:solidFill>
                <a:latin typeface="Calibri"/>
                <a:ea typeface="Calibri"/>
                <a:cs typeface="Calibri"/>
                <a:sym typeface="Calibri"/>
              </a:rPr>
              <a:t>Recommendation:</a:t>
            </a:r>
            <a:endParaRPr/>
          </a:p>
        </p:txBody>
      </p:sp>
      <p:sp>
        <p:nvSpPr>
          <p:cNvPr id="365" name="Google Shape;365;g29c1ed7bd21_0_43"/>
          <p:cNvSpPr txBox="1"/>
          <p:nvPr/>
        </p:nvSpPr>
        <p:spPr>
          <a:xfrm>
            <a:off x="960350" y="1266725"/>
            <a:ext cx="10057200" cy="4754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Considering the evaluation metrics of </a:t>
            </a:r>
            <a:r>
              <a:rPr b="1" lang="en-US" sz="2400">
                <a:solidFill>
                  <a:schemeClr val="dk1"/>
                </a:solidFill>
                <a:latin typeface="Calibri"/>
                <a:ea typeface="Calibri"/>
                <a:cs typeface="Calibri"/>
                <a:sym typeface="Calibri"/>
              </a:rPr>
              <a:t>Accuracy</a:t>
            </a:r>
            <a:r>
              <a:rPr lang="en-US" sz="2400">
                <a:solidFill>
                  <a:schemeClr val="dk1"/>
                </a:solidFill>
                <a:latin typeface="Calibri"/>
                <a:ea typeface="Calibri"/>
                <a:cs typeface="Calibri"/>
                <a:sym typeface="Calibri"/>
              </a:rPr>
              <a:t>, area under the receiver operating characteristic curve</a:t>
            </a:r>
            <a:r>
              <a:rPr b="1" lang="en-US" sz="2400">
                <a:solidFill>
                  <a:schemeClr val="dk1"/>
                </a:solidFill>
                <a:latin typeface="Calibri"/>
                <a:ea typeface="Calibri"/>
                <a:cs typeface="Calibri"/>
                <a:sym typeface="Calibri"/>
              </a:rPr>
              <a:t> (AUC)</a:t>
            </a:r>
            <a:r>
              <a:rPr lang="en-US" sz="2400">
                <a:solidFill>
                  <a:schemeClr val="dk1"/>
                </a:solidFill>
                <a:latin typeface="Calibri"/>
                <a:ea typeface="Calibri"/>
                <a:cs typeface="Calibri"/>
                <a:sym typeface="Calibri"/>
              </a:rPr>
              <a:t>, and </a:t>
            </a:r>
            <a:r>
              <a:rPr b="1" lang="en-US" sz="2400">
                <a:solidFill>
                  <a:schemeClr val="dk1"/>
                </a:solidFill>
                <a:latin typeface="Calibri"/>
                <a:ea typeface="Calibri"/>
                <a:cs typeface="Calibri"/>
                <a:sym typeface="Calibri"/>
              </a:rPr>
              <a:t>Consistency</a:t>
            </a:r>
            <a:r>
              <a:rPr lang="en-US" sz="2400">
                <a:solidFill>
                  <a:schemeClr val="dk1"/>
                </a:solidFill>
                <a:latin typeface="Calibri"/>
                <a:ea typeface="Calibri"/>
                <a:cs typeface="Calibri"/>
                <a:sym typeface="Calibri"/>
              </a:rPr>
              <a:t>, our recommendation is to proceed with Model 4, which utilizes a Random Forest algorithm. This model is further enhanced through feature engineering via Principal Component Analysis </a:t>
            </a:r>
            <a:r>
              <a:rPr b="1" lang="en-US" sz="2400">
                <a:solidFill>
                  <a:schemeClr val="dk1"/>
                </a:solidFill>
                <a:latin typeface="Calibri"/>
                <a:ea typeface="Calibri"/>
                <a:cs typeface="Calibri"/>
                <a:sym typeface="Calibri"/>
              </a:rPr>
              <a:t>(PCA)</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100">
              <a:solidFill>
                <a:srgbClr val="0F0F0F"/>
              </a:solidFill>
              <a:latin typeface="Roboto"/>
              <a:ea typeface="Roboto"/>
              <a:cs typeface="Roboto"/>
              <a:sym typeface="Roboto"/>
            </a:endParaRPr>
          </a:p>
        </p:txBody>
      </p:sp>
      <p:pic>
        <p:nvPicPr>
          <p:cNvPr id="366" name="Google Shape;366;g29c1ed7bd21_0_43"/>
          <p:cNvPicPr preferRelativeResize="0"/>
          <p:nvPr/>
        </p:nvPicPr>
        <p:blipFill>
          <a:blip r:embed="rId4">
            <a:alphaModFix/>
          </a:blip>
          <a:stretch>
            <a:fillRect/>
          </a:stretch>
        </p:blipFill>
        <p:spPr>
          <a:xfrm>
            <a:off x="1713525" y="4011638"/>
            <a:ext cx="8077200" cy="2009775"/>
          </a:xfrm>
          <a:prstGeom prst="rect">
            <a:avLst/>
          </a:prstGeom>
          <a:noFill/>
          <a:ln>
            <a:noFill/>
          </a:ln>
        </p:spPr>
      </p:pic>
      <p:sp>
        <p:nvSpPr>
          <p:cNvPr id="367" name="Google Shape;367;g29c1ed7bd21_0_43"/>
          <p:cNvSpPr/>
          <p:nvPr/>
        </p:nvSpPr>
        <p:spPr>
          <a:xfrm>
            <a:off x="9844875" y="5109125"/>
            <a:ext cx="1061100" cy="452100"/>
          </a:xfrm>
          <a:prstGeom prst="lef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descr="A map of the world&#10;&#10;Description automatically generated" id="372" name="Google Shape;372;g29c1ed7bd21_0_55"/>
          <p:cNvPicPr preferRelativeResize="0"/>
          <p:nvPr/>
        </p:nvPicPr>
        <p:blipFill rotWithShape="1">
          <a:blip r:embed="rId3">
            <a:alphaModFix amt="58999"/>
          </a:blip>
          <a:srcRect b="0" l="0" r="0" t="0"/>
          <a:stretch/>
        </p:blipFill>
        <p:spPr>
          <a:xfrm>
            <a:off x="0" y="0"/>
            <a:ext cx="12192000" cy="6857999"/>
          </a:xfrm>
          <a:prstGeom prst="rect">
            <a:avLst/>
          </a:prstGeom>
          <a:noFill/>
          <a:ln>
            <a:noFill/>
          </a:ln>
        </p:spPr>
      </p:pic>
      <p:sp>
        <p:nvSpPr>
          <p:cNvPr id="373" name="Google Shape;373;g29c1ed7bd21_0_55"/>
          <p:cNvSpPr txBox="1"/>
          <p:nvPr/>
        </p:nvSpPr>
        <p:spPr>
          <a:xfrm>
            <a:off x="842698" y="67887"/>
            <a:ext cx="10506600" cy="10104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4400">
                <a:solidFill>
                  <a:schemeClr val="dk1"/>
                </a:solidFill>
                <a:latin typeface="Calibri"/>
                <a:ea typeface="Calibri"/>
                <a:cs typeface="Calibri"/>
                <a:sym typeface="Calibri"/>
              </a:rPr>
              <a:t>Comparison</a:t>
            </a:r>
            <a:r>
              <a:rPr b="1" lang="en-US" sz="4400">
                <a:solidFill>
                  <a:schemeClr val="dk1"/>
                </a:solidFill>
                <a:latin typeface="Calibri"/>
                <a:ea typeface="Calibri"/>
                <a:cs typeface="Calibri"/>
                <a:sym typeface="Calibri"/>
              </a:rPr>
              <a:t> with Model on Kaggle</a:t>
            </a:r>
            <a:endParaRPr/>
          </a:p>
        </p:txBody>
      </p:sp>
      <p:sp>
        <p:nvSpPr>
          <p:cNvPr id="374" name="Google Shape;374;g29c1ed7bd21_0_55"/>
          <p:cNvSpPr txBox="1"/>
          <p:nvPr/>
        </p:nvSpPr>
        <p:spPr>
          <a:xfrm>
            <a:off x="972050" y="857125"/>
            <a:ext cx="100572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https://www.kaggle.com/code/satyamsss/credit-card-default-prediction-82-accurate/notebook#Model-Evaluation</a:t>
            </a:r>
            <a:endParaRPr sz="15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100">
              <a:solidFill>
                <a:srgbClr val="0F0F0F"/>
              </a:solidFill>
              <a:latin typeface="Roboto"/>
              <a:ea typeface="Roboto"/>
              <a:cs typeface="Roboto"/>
              <a:sym typeface="Roboto"/>
            </a:endParaRPr>
          </a:p>
        </p:txBody>
      </p:sp>
      <p:pic>
        <p:nvPicPr>
          <p:cNvPr id="375" name="Google Shape;375;g29c1ed7bd21_0_55"/>
          <p:cNvPicPr preferRelativeResize="0"/>
          <p:nvPr/>
        </p:nvPicPr>
        <p:blipFill>
          <a:blip r:embed="rId4">
            <a:alphaModFix/>
          </a:blip>
          <a:stretch>
            <a:fillRect/>
          </a:stretch>
        </p:blipFill>
        <p:spPr>
          <a:xfrm>
            <a:off x="2948100" y="1774455"/>
            <a:ext cx="3357004" cy="2302602"/>
          </a:xfrm>
          <a:prstGeom prst="rect">
            <a:avLst/>
          </a:prstGeom>
          <a:noFill/>
          <a:ln>
            <a:noFill/>
          </a:ln>
        </p:spPr>
      </p:pic>
      <p:pic>
        <p:nvPicPr>
          <p:cNvPr id="376" name="Google Shape;376;g29c1ed7bd21_0_55"/>
          <p:cNvPicPr preferRelativeResize="0"/>
          <p:nvPr/>
        </p:nvPicPr>
        <p:blipFill>
          <a:blip r:embed="rId5">
            <a:alphaModFix/>
          </a:blip>
          <a:stretch>
            <a:fillRect/>
          </a:stretch>
        </p:blipFill>
        <p:spPr>
          <a:xfrm>
            <a:off x="7418986" y="1743347"/>
            <a:ext cx="3270989" cy="2364825"/>
          </a:xfrm>
          <a:prstGeom prst="rect">
            <a:avLst/>
          </a:prstGeom>
          <a:noFill/>
          <a:ln>
            <a:noFill/>
          </a:ln>
        </p:spPr>
      </p:pic>
      <p:sp>
        <p:nvSpPr>
          <p:cNvPr id="377" name="Google Shape;377;g29c1ed7bd21_0_55"/>
          <p:cNvSpPr txBox="1"/>
          <p:nvPr/>
        </p:nvSpPr>
        <p:spPr>
          <a:xfrm>
            <a:off x="573450" y="4552500"/>
            <a:ext cx="107760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dk1"/>
                </a:solidFill>
                <a:latin typeface="Calibri"/>
                <a:ea typeface="Calibri"/>
                <a:cs typeface="Calibri"/>
                <a:sym typeface="Calibri"/>
              </a:rPr>
              <a:t>Accuracy                                      81.96%                                                   80%</a:t>
            </a:r>
            <a:endParaRPr sz="2300">
              <a:solidFill>
                <a:schemeClr val="dk1"/>
              </a:solidFill>
              <a:latin typeface="Calibri"/>
              <a:ea typeface="Calibri"/>
              <a:cs typeface="Calibri"/>
              <a:sym typeface="Calibri"/>
            </a:endParaRPr>
          </a:p>
        </p:txBody>
      </p:sp>
      <p:sp>
        <p:nvSpPr>
          <p:cNvPr id="378" name="Google Shape;378;g29c1ed7bd21_0_55"/>
          <p:cNvSpPr txBox="1"/>
          <p:nvPr/>
        </p:nvSpPr>
        <p:spPr>
          <a:xfrm>
            <a:off x="612650" y="5011100"/>
            <a:ext cx="107760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dk1"/>
                </a:solidFill>
                <a:latin typeface="Calibri"/>
                <a:ea typeface="Calibri"/>
                <a:cs typeface="Calibri"/>
                <a:sym typeface="Calibri"/>
              </a:rPr>
              <a:t>AUC</a:t>
            </a:r>
            <a:r>
              <a:rPr lang="en-US" sz="2300">
                <a:solidFill>
                  <a:schemeClr val="dk1"/>
                </a:solidFill>
                <a:latin typeface="Calibri"/>
                <a:ea typeface="Calibri"/>
                <a:cs typeface="Calibri"/>
                <a:sym typeface="Calibri"/>
              </a:rPr>
              <a:t>                                           Not Given                                                 74%</a:t>
            </a:r>
            <a:endParaRPr sz="2300">
              <a:solidFill>
                <a:schemeClr val="dk1"/>
              </a:solidFill>
              <a:latin typeface="Calibri"/>
              <a:ea typeface="Calibri"/>
              <a:cs typeface="Calibri"/>
              <a:sym typeface="Calibri"/>
            </a:endParaRPr>
          </a:p>
        </p:txBody>
      </p:sp>
      <p:sp>
        <p:nvSpPr>
          <p:cNvPr id="379" name="Google Shape;379;g29c1ed7bd21_0_55"/>
          <p:cNvSpPr txBox="1"/>
          <p:nvPr/>
        </p:nvSpPr>
        <p:spPr>
          <a:xfrm>
            <a:off x="612650" y="5979450"/>
            <a:ext cx="107760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dk1"/>
                </a:solidFill>
                <a:latin typeface="Calibri"/>
                <a:ea typeface="Calibri"/>
                <a:cs typeface="Calibri"/>
                <a:sym typeface="Calibri"/>
              </a:rPr>
              <a:t>Pre-processing</a:t>
            </a:r>
            <a:r>
              <a:rPr lang="en-US" sz="2300">
                <a:solidFill>
                  <a:schemeClr val="dk1"/>
                </a:solidFill>
                <a:latin typeface="Calibri"/>
                <a:ea typeface="Calibri"/>
                <a:cs typeface="Calibri"/>
                <a:sym typeface="Calibri"/>
              </a:rPr>
              <a:t>                       Yeo-Johnson                        Principal Component Analysis</a:t>
            </a:r>
            <a:endParaRPr sz="2300">
              <a:solidFill>
                <a:schemeClr val="dk1"/>
              </a:solidFill>
              <a:latin typeface="Calibri"/>
              <a:ea typeface="Calibri"/>
              <a:cs typeface="Calibri"/>
              <a:sym typeface="Calibri"/>
            </a:endParaRPr>
          </a:p>
        </p:txBody>
      </p:sp>
      <p:sp>
        <p:nvSpPr>
          <p:cNvPr id="380" name="Google Shape;380;g29c1ed7bd21_0_55"/>
          <p:cNvSpPr txBox="1"/>
          <p:nvPr/>
        </p:nvSpPr>
        <p:spPr>
          <a:xfrm>
            <a:off x="612650" y="5505800"/>
            <a:ext cx="107760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dk1"/>
                </a:solidFill>
                <a:latin typeface="Calibri"/>
                <a:ea typeface="Calibri"/>
                <a:cs typeface="Calibri"/>
                <a:sym typeface="Calibri"/>
              </a:rPr>
              <a:t>K Fold SD                                  Not Given                                                   1%</a:t>
            </a:r>
            <a:endParaRPr sz="2300">
              <a:solidFill>
                <a:schemeClr val="dk1"/>
              </a:solidFill>
              <a:latin typeface="Calibri"/>
              <a:ea typeface="Calibri"/>
              <a:cs typeface="Calibri"/>
              <a:sym typeface="Calibri"/>
            </a:endParaRPr>
          </a:p>
        </p:txBody>
      </p:sp>
      <p:sp>
        <p:nvSpPr>
          <p:cNvPr id="381" name="Google Shape;381;g29c1ed7bd21_0_55"/>
          <p:cNvSpPr txBox="1"/>
          <p:nvPr/>
        </p:nvSpPr>
        <p:spPr>
          <a:xfrm>
            <a:off x="3730650" y="1200850"/>
            <a:ext cx="15936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Kaggle</a:t>
            </a:r>
            <a:endParaRPr sz="2800">
              <a:solidFill>
                <a:schemeClr val="dk1"/>
              </a:solidFill>
              <a:latin typeface="Calibri"/>
              <a:ea typeface="Calibri"/>
              <a:cs typeface="Calibri"/>
              <a:sym typeface="Calibri"/>
            </a:endParaRPr>
          </a:p>
        </p:txBody>
      </p:sp>
      <p:sp>
        <p:nvSpPr>
          <p:cNvPr id="382" name="Google Shape;382;g29c1ed7bd21_0_55"/>
          <p:cNvSpPr txBox="1"/>
          <p:nvPr/>
        </p:nvSpPr>
        <p:spPr>
          <a:xfrm>
            <a:off x="7952325" y="1200850"/>
            <a:ext cx="15936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UConn</a:t>
            </a:r>
            <a:endParaRPr sz="2800">
              <a:solidFill>
                <a:schemeClr val="dk1"/>
              </a:solidFill>
              <a:latin typeface="Calibri"/>
              <a:ea typeface="Calibri"/>
              <a:cs typeface="Calibri"/>
              <a:sym typeface="Calibri"/>
            </a:endParaRPr>
          </a:p>
        </p:txBody>
      </p:sp>
      <p:sp>
        <p:nvSpPr>
          <p:cNvPr id="383" name="Google Shape;383;g29c1ed7bd21_0_55"/>
          <p:cNvSpPr txBox="1"/>
          <p:nvPr/>
        </p:nvSpPr>
        <p:spPr>
          <a:xfrm>
            <a:off x="612650" y="4108175"/>
            <a:ext cx="109320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dk1"/>
                </a:solidFill>
                <a:latin typeface="Calibri"/>
                <a:ea typeface="Calibri"/>
                <a:cs typeface="Calibri"/>
                <a:sym typeface="Calibri"/>
              </a:rPr>
              <a:t>Best Model</a:t>
            </a:r>
            <a:r>
              <a:rPr lang="en-US" sz="2300">
                <a:solidFill>
                  <a:schemeClr val="dk1"/>
                </a:solidFill>
                <a:latin typeface="Calibri"/>
                <a:ea typeface="Calibri"/>
                <a:cs typeface="Calibri"/>
                <a:sym typeface="Calibri"/>
              </a:rPr>
              <a:t>                               Ada Boost                                       Random Forest </a:t>
            </a:r>
            <a:endParaRPr sz="23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87" name="Shape 387"/>
        <p:cNvGrpSpPr/>
        <p:nvPr/>
      </p:nvGrpSpPr>
      <p:grpSpPr>
        <a:xfrm>
          <a:off x="0" y="0"/>
          <a:ext cx="0" cy="0"/>
          <a:chOff x="0" y="0"/>
          <a:chExt cx="0" cy="0"/>
        </a:xfrm>
      </p:grpSpPr>
      <p:sp>
        <p:nvSpPr>
          <p:cNvPr id="388" name="Google Shape;388;g29bc288007f_1_45"/>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map of the world&#10;&#10;Description automatically generated" id="389" name="Google Shape;389;g29bc288007f_1_45"/>
          <p:cNvPicPr preferRelativeResize="0"/>
          <p:nvPr/>
        </p:nvPicPr>
        <p:blipFill rotWithShape="1">
          <a:blip r:embed="rId3">
            <a:alphaModFix amt="50000"/>
          </a:blip>
          <a:srcRect b="24069" l="0" r="0" t="19681"/>
          <a:stretch/>
        </p:blipFill>
        <p:spPr>
          <a:xfrm>
            <a:off x="20" y="1"/>
            <a:ext cx="12191980" cy="6857999"/>
          </a:xfrm>
          <a:prstGeom prst="rect">
            <a:avLst/>
          </a:prstGeom>
          <a:noFill/>
          <a:ln>
            <a:noFill/>
          </a:ln>
        </p:spPr>
      </p:pic>
      <p:sp>
        <p:nvSpPr>
          <p:cNvPr id="390" name="Google Shape;390;g29bc288007f_1_45"/>
          <p:cNvSpPr txBox="1"/>
          <p:nvPr>
            <p:ph type="title"/>
          </p:nvPr>
        </p:nvSpPr>
        <p:spPr>
          <a:xfrm>
            <a:off x="1523988" y="2548471"/>
            <a:ext cx="9144000" cy="8370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FFFFFF"/>
              </a:buClr>
              <a:buSzPct val="100000"/>
              <a:buFont typeface="Calibri"/>
              <a:buNone/>
            </a:pPr>
            <a:r>
              <a:rPr b="1" lang="en-US" sz="6000">
                <a:solidFill>
                  <a:srgbClr val="FFFFFF"/>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3"/>
          <p:cNvSpPr txBox="1"/>
          <p:nvPr>
            <p:ph type="title"/>
          </p:nvPr>
        </p:nvSpPr>
        <p:spPr>
          <a:xfrm>
            <a:off x="603501" y="4717896"/>
            <a:ext cx="3419856" cy="1600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b="1" lang="en-US" sz="4800">
                <a:solidFill>
                  <a:schemeClr val="dk1"/>
                </a:solidFill>
                <a:latin typeface="Calibri"/>
                <a:ea typeface="Calibri"/>
                <a:cs typeface="Calibri"/>
                <a:sym typeface="Calibri"/>
              </a:rPr>
              <a:t>OBJECTIVE:</a:t>
            </a:r>
            <a:endParaRPr/>
          </a:p>
        </p:txBody>
      </p:sp>
      <p:pic>
        <p:nvPicPr>
          <p:cNvPr descr="A map of the world&#10;&#10;Description automatically generated" id="133" name="Google Shape;133;p3"/>
          <p:cNvPicPr preferRelativeResize="0"/>
          <p:nvPr>
            <p:ph idx="1" type="body"/>
          </p:nvPr>
        </p:nvPicPr>
        <p:blipFill rotWithShape="1">
          <a:blip r:embed="rId3">
            <a:alphaModFix/>
          </a:blip>
          <a:srcRect b="17773" l="0" r="0" t="13390"/>
          <a:stretch/>
        </p:blipFill>
        <p:spPr>
          <a:xfrm>
            <a:off x="5" y="10"/>
            <a:ext cx="6095995" cy="4196271"/>
          </a:xfrm>
          <a:prstGeom prst="rect">
            <a:avLst/>
          </a:prstGeom>
          <a:noFill/>
          <a:ln>
            <a:noFill/>
          </a:ln>
        </p:spPr>
      </p:pic>
      <p:pic>
        <p:nvPicPr>
          <p:cNvPr descr="A black and white text on a black background&#10;&#10;Description automatically generated" id="134" name="Google Shape;134;p3"/>
          <p:cNvPicPr preferRelativeResize="0"/>
          <p:nvPr/>
        </p:nvPicPr>
        <p:blipFill rotWithShape="1">
          <a:blip r:embed="rId4">
            <a:alphaModFix/>
          </a:blip>
          <a:srcRect b="5975" l="0" r="0" t="561"/>
          <a:stretch/>
        </p:blipFill>
        <p:spPr>
          <a:xfrm>
            <a:off x="5998475" y="4310"/>
            <a:ext cx="6172141" cy="4187672"/>
          </a:xfrm>
          <a:custGeom>
            <a:rect b="b" l="l" r="r" t="t"/>
            <a:pathLst>
              <a:path extrusionOk="0" h="4187672" w="6006950">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a:noFill/>
          <a:ln>
            <a:noFill/>
          </a:ln>
        </p:spPr>
      </p:pic>
      <p:sp>
        <p:nvSpPr>
          <p:cNvPr id="135" name="Google Shape;135;p3"/>
          <p:cNvSpPr/>
          <p:nvPr/>
        </p:nvSpPr>
        <p:spPr>
          <a:xfrm rot="5400000">
            <a:off x="3589020" y="5404538"/>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3"/>
          <p:cNvSpPr txBox="1"/>
          <p:nvPr>
            <p:ph idx="2" type="body"/>
          </p:nvPr>
        </p:nvSpPr>
        <p:spPr>
          <a:xfrm>
            <a:off x="4654294" y="4562855"/>
            <a:ext cx="7516370" cy="2209733"/>
          </a:xfrm>
          <a:prstGeom prst="rect">
            <a:avLst/>
          </a:prstGeom>
          <a:noFill/>
          <a:ln>
            <a:noFill/>
          </a:ln>
        </p:spPr>
        <p:txBody>
          <a:bodyPr anchorCtr="0" anchor="ctr" bIns="45700" lIns="91425" spcFirstLastPara="1" rIns="91425" wrap="square" tIns="45700">
            <a:normAutofit/>
          </a:bodyPr>
          <a:lstStyle/>
          <a:p>
            <a:pPr indent="0" lvl="0" marL="0" rtl="0" algn="just">
              <a:lnSpc>
                <a:spcPct val="90000"/>
              </a:lnSpc>
              <a:spcBef>
                <a:spcPts val="0"/>
              </a:spcBef>
              <a:spcAft>
                <a:spcPts val="0"/>
              </a:spcAft>
              <a:buClr>
                <a:schemeClr val="dk1"/>
              </a:buClr>
              <a:buSzPts val="1800"/>
              <a:buNone/>
            </a:pPr>
            <a:r>
              <a:rPr i="0" lang="en-US" sz="1800" u="none" strike="noStrike"/>
              <a:t>The credit card company in Taiwan faces significant financial repercussions when customers default on their credit card payments. Defaulted accounts result in the closure of the credit card accounts and the write-off of outstanding balances as bad debt. These bad debts are often sold to collections agencies at a fraction of their original value, causing substantial financial losses. Currently, the company relies on a three-month grace period before acting on delinquent accounts. However, this approach has limitations, as some customers may default before this period, leading to increased losses</a:t>
            </a:r>
            <a:r>
              <a:rPr lang="en-US" sz="1800"/>
              <a:t>.</a:t>
            </a:r>
            <a:endParaRPr i="0" sz="1800" u="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 name="Shape 140"/>
        <p:cNvGrpSpPr/>
        <p:nvPr/>
      </p:nvGrpSpPr>
      <p:grpSpPr>
        <a:xfrm>
          <a:off x="0" y="0"/>
          <a:ext cx="0" cy="0"/>
          <a:chOff x="0" y="0"/>
          <a:chExt cx="0" cy="0"/>
        </a:xfrm>
      </p:grpSpPr>
      <p:sp>
        <p:nvSpPr>
          <p:cNvPr id="141" name="Google Shape;141;p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map of the world&#10;&#10;Description automatically generated" id="142" name="Google Shape;142;p4"/>
          <p:cNvPicPr preferRelativeResize="0"/>
          <p:nvPr/>
        </p:nvPicPr>
        <p:blipFill rotWithShape="1">
          <a:blip r:embed="rId3">
            <a:alphaModFix/>
          </a:blip>
          <a:srcRect b="0" l="0" r="10811" t="0"/>
          <a:stretch/>
        </p:blipFill>
        <p:spPr>
          <a:xfrm>
            <a:off x="20" y="10"/>
            <a:ext cx="6116549" cy="6857990"/>
          </a:xfrm>
          <a:custGeom>
            <a:rect b="b" l="l" r="r" t="t"/>
            <a:pathLst>
              <a:path extrusionOk="0" h="6879321" w="6116569">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ln>
            <a:noFill/>
          </a:ln>
        </p:spPr>
      </p:pic>
      <p:sp>
        <p:nvSpPr>
          <p:cNvPr id="143" name="Google Shape;143;p4"/>
          <p:cNvSpPr txBox="1"/>
          <p:nvPr>
            <p:ph idx="1" type="body"/>
          </p:nvPr>
        </p:nvSpPr>
        <p:spPr>
          <a:xfrm>
            <a:off x="110533" y="1092495"/>
            <a:ext cx="5737608" cy="5659997"/>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i="0" lang="en-US" sz="1600" u="none" strike="noStrike">
                <a:latin typeface="Calibri"/>
                <a:ea typeface="Calibri"/>
                <a:cs typeface="Calibri"/>
                <a:sym typeface="Calibri"/>
              </a:rPr>
              <a:t>The first group of variables contains information about the **client personal information**:</a:t>
            </a:r>
            <a:endParaRPr sz="1600">
              <a:latin typeface="Calibri"/>
              <a:ea typeface="Calibri"/>
              <a:cs typeface="Calibri"/>
              <a:sym typeface="Calibri"/>
            </a:endParaRPr>
          </a:p>
          <a:p>
            <a:pPr indent="0" lvl="0" marL="0" rtl="0" algn="l">
              <a:lnSpc>
                <a:spcPct val="90000"/>
              </a:lnSpc>
              <a:spcBef>
                <a:spcPts val="600"/>
              </a:spcBef>
              <a:spcAft>
                <a:spcPts val="0"/>
              </a:spcAft>
              <a:buClr>
                <a:schemeClr val="dk1"/>
              </a:buClr>
              <a:buSzPct val="100000"/>
              <a:buNone/>
            </a:pPr>
            <a:br>
              <a:rPr b="1" lang="en-US" sz="1600">
                <a:latin typeface="Calibri"/>
                <a:ea typeface="Calibri"/>
                <a:cs typeface="Calibri"/>
                <a:sym typeface="Calibri"/>
              </a:rPr>
            </a:br>
            <a:r>
              <a:rPr b="1" i="0" lang="en-US" sz="1600" u="none" strike="noStrike">
                <a:latin typeface="Calibri"/>
                <a:ea typeface="Calibri"/>
                <a:cs typeface="Calibri"/>
                <a:sym typeface="Calibri"/>
              </a:rPr>
              <a:t>1.  `ID`: </a:t>
            </a:r>
            <a:r>
              <a:rPr i="0" lang="en-US" sz="1600" u="none" strike="noStrike">
                <a:latin typeface="Calibri"/>
                <a:ea typeface="Calibri"/>
                <a:cs typeface="Calibri"/>
                <a:sym typeface="Calibri"/>
              </a:rPr>
              <a:t>ID of each client, categorical variable</a:t>
            </a:r>
            <a:endParaRPr sz="1600">
              <a:latin typeface="Calibri"/>
              <a:ea typeface="Calibri"/>
              <a:cs typeface="Calibri"/>
              <a:sym typeface="Calibri"/>
            </a:endParaRPr>
          </a:p>
          <a:p>
            <a:pPr indent="0" lvl="0" marL="0" rtl="0" algn="l">
              <a:lnSpc>
                <a:spcPct val="90000"/>
              </a:lnSpc>
              <a:spcBef>
                <a:spcPts val="600"/>
              </a:spcBef>
              <a:spcAft>
                <a:spcPts val="0"/>
              </a:spcAft>
              <a:buClr>
                <a:schemeClr val="dk1"/>
              </a:buClr>
              <a:buSzPct val="100000"/>
              <a:buNone/>
            </a:pPr>
            <a:r>
              <a:rPr b="1" i="0" lang="en-US" sz="1600" u="none" strike="noStrike">
                <a:latin typeface="Calibri"/>
                <a:ea typeface="Calibri"/>
                <a:cs typeface="Calibri"/>
                <a:sym typeface="Calibri"/>
              </a:rPr>
              <a:t>2.  `LIMIT_BAL`: </a:t>
            </a:r>
            <a:r>
              <a:rPr i="0" lang="en-US" sz="1600" u="none" strike="noStrike">
                <a:latin typeface="Calibri"/>
                <a:ea typeface="Calibri"/>
                <a:cs typeface="Calibri"/>
                <a:sym typeface="Calibri"/>
              </a:rPr>
              <a:t>Amount of given credit in NT dollars (includes 	individual and family/supplementary credit)</a:t>
            </a:r>
            <a:endParaRPr sz="1600">
              <a:latin typeface="Calibri"/>
              <a:ea typeface="Calibri"/>
              <a:cs typeface="Calibri"/>
              <a:sym typeface="Calibri"/>
            </a:endParaRPr>
          </a:p>
          <a:p>
            <a:pPr indent="0" lvl="0" marL="0" rtl="0" algn="l">
              <a:lnSpc>
                <a:spcPct val="90000"/>
              </a:lnSpc>
              <a:spcBef>
                <a:spcPts val="600"/>
              </a:spcBef>
              <a:spcAft>
                <a:spcPts val="0"/>
              </a:spcAft>
              <a:buClr>
                <a:schemeClr val="dk1"/>
              </a:buClr>
              <a:buSzPct val="100000"/>
              <a:buNone/>
            </a:pPr>
            <a:r>
              <a:rPr b="1" i="0" lang="en-US" sz="1600" u="none" strike="noStrike">
                <a:latin typeface="Calibri"/>
                <a:ea typeface="Calibri"/>
                <a:cs typeface="Calibri"/>
                <a:sym typeface="Calibri"/>
              </a:rPr>
              <a:t>3.  `SEX`: </a:t>
            </a:r>
            <a:r>
              <a:rPr i="0" lang="en-US" sz="1600" u="none" strike="noStrike">
                <a:latin typeface="Calibri"/>
                <a:ea typeface="Calibri"/>
                <a:cs typeface="Calibri"/>
                <a:sym typeface="Calibri"/>
              </a:rPr>
              <a:t>Gender, categorical variable (1=male, 2=female)</a:t>
            </a:r>
            <a:endParaRPr sz="1600">
              <a:latin typeface="Calibri"/>
              <a:ea typeface="Calibri"/>
              <a:cs typeface="Calibri"/>
              <a:sym typeface="Calibri"/>
            </a:endParaRPr>
          </a:p>
          <a:p>
            <a:pPr indent="0" lvl="0" marL="0" rtl="0" algn="l">
              <a:lnSpc>
                <a:spcPct val="90000"/>
              </a:lnSpc>
              <a:spcBef>
                <a:spcPts val="600"/>
              </a:spcBef>
              <a:spcAft>
                <a:spcPts val="0"/>
              </a:spcAft>
              <a:buClr>
                <a:schemeClr val="dk1"/>
              </a:buClr>
              <a:buSzPct val="100000"/>
              <a:buNone/>
            </a:pPr>
            <a:r>
              <a:rPr b="1" i="0" lang="en-US" sz="1600" u="none" strike="noStrike">
                <a:latin typeface="Calibri"/>
                <a:ea typeface="Calibri"/>
                <a:cs typeface="Calibri"/>
                <a:sym typeface="Calibri"/>
              </a:rPr>
              <a:t>4.  `EDUCATION`: </a:t>
            </a:r>
            <a:r>
              <a:rPr i="0" lang="en-US" sz="1600" u="none" strike="noStrike">
                <a:latin typeface="Calibri"/>
                <a:ea typeface="Calibri"/>
                <a:cs typeface="Calibri"/>
                <a:sym typeface="Calibri"/>
              </a:rPr>
              <a:t>level of education, categorical variable 	(1=graduate school, 2=university, 3=high school, 4=others, 	5=unknown, 6=unknown)</a:t>
            </a:r>
            <a:endParaRPr sz="1600">
              <a:latin typeface="Calibri"/>
              <a:ea typeface="Calibri"/>
              <a:cs typeface="Calibri"/>
              <a:sym typeface="Calibri"/>
            </a:endParaRPr>
          </a:p>
          <a:p>
            <a:pPr indent="0" lvl="0" marL="0" rtl="0" algn="l">
              <a:lnSpc>
                <a:spcPct val="90000"/>
              </a:lnSpc>
              <a:spcBef>
                <a:spcPts val="600"/>
              </a:spcBef>
              <a:spcAft>
                <a:spcPts val="0"/>
              </a:spcAft>
              <a:buClr>
                <a:schemeClr val="dk1"/>
              </a:buClr>
              <a:buSzPct val="100000"/>
              <a:buNone/>
            </a:pPr>
            <a:r>
              <a:rPr b="1" i="0" lang="en-US" sz="1600" u="none" strike="noStrike">
                <a:latin typeface="Calibri"/>
                <a:ea typeface="Calibri"/>
                <a:cs typeface="Calibri"/>
                <a:sym typeface="Calibri"/>
              </a:rPr>
              <a:t>5.  `MARRIAGE`: </a:t>
            </a:r>
            <a:r>
              <a:rPr i="0" lang="en-US" sz="1600" u="none" strike="noStrike">
                <a:latin typeface="Calibri"/>
                <a:ea typeface="Calibri"/>
                <a:cs typeface="Calibri"/>
                <a:sym typeface="Calibri"/>
              </a:rPr>
              <a:t>Marital status, categorical variable (1=married, 	2=single, 3=others)</a:t>
            </a:r>
            <a:endParaRPr sz="1600">
              <a:latin typeface="Calibri"/>
              <a:ea typeface="Calibri"/>
              <a:cs typeface="Calibri"/>
              <a:sym typeface="Calibri"/>
            </a:endParaRPr>
          </a:p>
          <a:p>
            <a:pPr indent="0" lvl="0" marL="0" rtl="0" algn="l">
              <a:lnSpc>
                <a:spcPct val="90000"/>
              </a:lnSpc>
              <a:spcBef>
                <a:spcPts val="600"/>
              </a:spcBef>
              <a:spcAft>
                <a:spcPts val="0"/>
              </a:spcAft>
              <a:buClr>
                <a:schemeClr val="dk1"/>
              </a:buClr>
              <a:buSzPct val="100000"/>
              <a:buNone/>
            </a:pPr>
            <a:r>
              <a:rPr b="1" i="0" lang="en-US" sz="1600" u="none" strike="noStrike">
                <a:latin typeface="Calibri"/>
                <a:ea typeface="Calibri"/>
                <a:cs typeface="Calibri"/>
                <a:sym typeface="Calibri"/>
              </a:rPr>
              <a:t>6.  `AGE`: </a:t>
            </a:r>
            <a:r>
              <a:rPr i="0" lang="en-US" sz="1600" u="none" strike="noStrike">
                <a:latin typeface="Calibri"/>
                <a:ea typeface="Calibri"/>
                <a:cs typeface="Calibri"/>
                <a:sym typeface="Calibri"/>
              </a:rPr>
              <a:t>Age in years, numerical variable</a:t>
            </a:r>
            <a:endParaRPr sz="1600">
              <a:latin typeface="Calibri"/>
              <a:ea typeface="Calibri"/>
              <a:cs typeface="Calibri"/>
              <a:sym typeface="Calibri"/>
            </a:endParaRPr>
          </a:p>
          <a:p>
            <a:pPr indent="0" lvl="0" marL="0" rtl="0" algn="l">
              <a:lnSpc>
                <a:spcPct val="90000"/>
              </a:lnSpc>
              <a:spcBef>
                <a:spcPts val="600"/>
              </a:spcBef>
              <a:spcAft>
                <a:spcPts val="0"/>
              </a:spcAft>
              <a:buClr>
                <a:schemeClr val="dk1"/>
              </a:buClr>
              <a:buSzPct val="100000"/>
              <a:buNone/>
            </a:pPr>
            <a:br>
              <a:rPr b="1" lang="en-US" sz="1600">
                <a:latin typeface="Calibri"/>
                <a:ea typeface="Calibri"/>
                <a:cs typeface="Calibri"/>
                <a:sym typeface="Calibri"/>
              </a:rPr>
            </a:br>
            <a:r>
              <a:rPr i="0" lang="en-US" sz="1600" u="none" strike="noStrike">
                <a:latin typeface="Calibri"/>
                <a:ea typeface="Calibri"/>
                <a:cs typeface="Calibri"/>
                <a:sym typeface="Calibri"/>
              </a:rPr>
              <a:t>The following attributes contains information about the **delay of the past payment** referred to a specific month:</a:t>
            </a:r>
            <a:endParaRPr sz="1600">
              <a:latin typeface="Calibri"/>
              <a:ea typeface="Calibri"/>
              <a:cs typeface="Calibri"/>
              <a:sym typeface="Calibri"/>
            </a:endParaRPr>
          </a:p>
          <a:p>
            <a:pPr indent="0" lvl="0" marL="0" rtl="0" algn="l">
              <a:lnSpc>
                <a:spcPct val="90000"/>
              </a:lnSpc>
              <a:spcBef>
                <a:spcPts val="600"/>
              </a:spcBef>
              <a:spcAft>
                <a:spcPts val="0"/>
              </a:spcAft>
              <a:buClr>
                <a:schemeClr val="dk1"/>
              </a:buClr>
              <a:buSzPct val="100000"/>
              <a:buNone/>
            </a:pPr>
            <a:br>
              <a:rPr b="1" lang="en-US" sz="1600">
                <a:latin typeface="Calibri"/>
                <a:ea typeface="Calibri"/>
                <a:cs typeface="Calibri"/>
                <a:sym typeface="Calibri"/>
              </a:rPr>
            </a:br>
            <a:r>
              <a:rPr b="1" i="0" lang="en-US" sz="1600" u="none" strike="noStrike">
                <a:latin typeface="Calibri"/>
                <a:ea typeface="Calibri"/>
                <a:cs typeface="Calibri"/>
                <a:sym typeface="Calibri"/>
              </a:rPr>
              <a:t>1.  `PAY_0`: </a:t>
            </a:r>
            <a:r>
              <a:rPr i="0" lang="en-US" sz="1600" u="none" strike="noStrike">
                <a:latin typeface="Calibri"/>
                <a:ea typeface="Calibri"/>
                <a:cs typeface="Calibri"/>
                <a:sym typeface="Calibri"/>
              </a:rPr>
              <a:t>Repayment status in September 2005 (-1=pay duly, 	1=payment delay for one month, 2=payment delay for two 	months, … 8=payment delay for eight months, 9=payment delay 	for 	nine months and above)</a:t>
            </a:r>
            <a:endParaRPr sz="1600">
              <a:latin typeface="Calibri"/>
              <a:ea typeface="Calibri"/>
              <a:cs typeface="Calibri"/>
              <a:sym typeface="Calibri"/>
            </a:endParaRPr>
          </a:p>
          <a:p>
            <a:pPr indent="0" lvl="0" marL="0" rtl="0" algn="l">
              <a:lnSpc>
                <a:spcPct val="90000"/>
              </a:lnSpc>
              <a:spcBef>
                <a:spcPts val="600"/>
              </a:spcBef>
              <a:spcAft>
                <a:spcPts val="0"/>
              </a:spcAft>
              <a:buClr>
                <a:schemeClr val="dk1"/>
              </a:buClr>
              <a:buSzPct val="100000"/>
              <a:buNone/>
            </a:pPr>
            <a:r>
              <a:rPr b="1" i="0" lang="en-US" sz="1600" u="none" strike="noStrike">
                <a:latin typeface="Calibri"/>
                <a:ea typeface="Calibri"/>
                <a:cs typeface="Calibri"/>
                <a:sym typeface="Calibri"/>
              </a:rPr>
              <a:t>2.  `PAY_2`: </a:t>
            </a:r>
            <a:r>
              <a:rPr i="0" lang="en-US" sz="1600" u="none" strike="noStrike">
                <a:latin typeface="Calibri"/>
                <a:ea typeface="Calibri"/>
                <a:cs typeface="Calibri"/>
                <a:sym typeface="Calibri"/>
              </a:rPr>
              <a:t>Repayment status in August 2005 (same scale as 	before)</a:t>
            </a:r>
            <a:endParaRPr sz="1600">
              <a:latin typeface="Calibri"/>
              <a:ea typeface="Calibri"/>
              <a:cs typeface="Calibri"/>
              <a:sym typeface="Calibri"/>
            </a:endParaRPr>
          </a:p>
          <a:p>
            <a:pPr indent="0" lvl="0" marL="0" rtl="0" algn="l">
              <a:lnSpc>
                <a:spcPct val="90000"/>
              </a:lnSpc>
              <a:spcBef>
                <a:spcPts val="600"/>
              </a:spcBef>
              <a:spcAft>
                <a:spcPts val="0"/>
              </a:spcAft>
              <a:buClr>
                <a:schemeClr val="dk1"/>
              </a:buClr>
              <a:buSzPct val="100000"/>
              <a:buNone/>
            </a:pPr>
            <a:r>
              <a:rPr b="1" i="0" lang="en-US" sz="1600" u="none" strike="noStrike">
                <a:latin typeface="Calibri"/>
                <a:ea typeface="Calibri"/>
                <a:cs typeface="Calibri"/>
                <a:sym typeface="Calibri"/>
              </a:rPr>
              <a:t>3.  `PAY_3`: </a:t>
            </a:r>
            <a:r>
              <a:rPr i="0" lang="en-US" sz="1600" u="none" strike="noStrike">
                <a:latin typeface="Calibri"/>
                <a:ea typeface="Calibri"/>
                <a:cs typeface="Calibri"/>
                <a:sym typeface="Calibri"/>
              </a:rPr>
              <a:t>Repayment status in July 2005 (same scale as before)</a:t>
            </a:r>
            <a:endParaRPr sz="1600">
              <a:latin typeface="Calibri"/>
              <a:ea typeface="Calibri"/>
              <a:cs typeface="Calibri"/>
              <a:sym typeface="Calibri"/>
            </a:endParaRPr>
          </a:p>
          <a:p>
            <a:pPr indent="0" lvl="0" marL="0" rtl="0" algn="l">
              <a:lnSpc>
                <a:spcPct val="90000"/>
              </a:lnSpc>
              <a:spcBef>
                <a:spcPts val="600"/>
              </a:spcBef>
              <a:spcAft>
                <a:spcPts val="0"/>
              </a:spcAft>
              <a:buClr>
                <a:schemeClr val="dk1"/>
              </a:buClr>
              <a:buSzPct val="100000"/>
              <a:buNone/>
            </a:pPr>
            <a:r>
              <a:rPr b="1" i="0" lang="en-US" sz="1600" u="none" strike="noStrike">
                <a:latin typeface="Calibri"/>
                <a:ea typeface="Calibri"/>
                <a:cs typeface="Calibri"/>
                <a:sym typeface="Calibri"/>
              </a:rPr>
              <a:t>4.  `PAY_4`: </a:t>
            </a:r>
            <a:r>
              <a:rPr i="0" lang="en-US" sz="1600" u="none" strike="noStrike">
                <a:latin typeface="Calibri"/>
                <a:ea typeface="Calibri"/>
                <a:cs typeface="Calibri"/>
                <a:sym typeface="Calibri"/>
              </a:rPr>
              <a:t>Repayment status in June 2005 (same scale as 	before)</a:t>
            </a:r>
            <a:endParaRPr sz="1600">
              <a:latin typeface="Calibri"/>
              <a:ea typeface="Calibri"/>
              <a:cs typeface="Calibri"/>
              <a:sym typeface="Calibri"/>
            </a:endParaRPr>
          </a:p>
          <a:p>
            <a:pPr indent="0" lvl="0" marL="0" rtl="0" algn="l">
              <a:lnSpc>
                <a:spcPct val="90000"/>
              </a:lnSpc>
              <a:spcBef>
                <a:spcPts val="600"/>
              </a:spcBef>
              <a:spcAft>
                <a:spcPts val="0"/>
              </a:spcAft>
              <a:buClr>
                <a:schemeClr val="dk1"/>
              </a:buClr>
              <a:buSzPct val="100000"/>
              <a:buNone/>
            </a:pPr>
            <a:r>
              <a:rPr b="1" i="0" lang="en-US" sz="1600" u="none" strike="noStrike">
                <a:latin typeface="Calibri"/>
                <a:ea typeface="Calibri"/>
                <a:cs typeface="Calibri"/>
                <a:sym typeface="Calibri"/>
              </a:rPr>
              <a:t>5.  `PAY_5`: </a:t>
            </a:r>
            <a:r>
              <a:rPr i="0" lang="en-US" sz="1600" u="none" strike="noStrike">
                <a:latin typeface="Calibri"/>
                <a:ea typeface="Calibri"/>
                <a:cs typeface="Calibri"/>
                <a:sym typeface="Calibri"/>
              </a:rPr>
              <a:t>Repayment status in May 2005 (same scale as before)</a:t>
            </a:r>
            <a:endParaRPr sz="1600">
              <a:latin typeface="Calibri"/>
              <a:ea typeface="Calibri"/>
              <a:cs typeface="Calibri"/>
              <a:sym typeface="Calibri"/>
            </a:endParaRPr>
          </a:p>
          <a:p>
            <a:pPr indent="0" lvl="0" marL="0" rtl="0" algn="l">
              <a:lnSpc>
                <a:spcPct val="90000"/>
              </a:lnSpc>
              <a:spcBef>
                <a:spcPts val="600"/>
              </a:spcBef>
              <a:spcAft>
                <a:spcPts val="0"/>
              </a:spcAft>
              <a:buClr>
                <a:schemeClr val="dk1"/>
              </a:buClr>
              <a:buSzPct val="100000"/>
              <a:buNone/>
            </a:pPr>
            <a:r>
              <a:rPr b="1" i="0" lang="en-US" sz="1600" u="none" strike="noStrike">
                <a:latin typeface="Calibri"/>
                <a:ea typeface="Calibri"/>
                <a:cs typeface="Calibri"/>
                <a:sym typeface="Calibri"/>
              </a:rPr>
              <a:t>6.  `PAY_6`: </a:t>
            </a:r>
            <a:r>
              <a:rPr i="0" lang="en-US" sz="1600" u="none" strike="noStrike">
                <a:latin typeface="Calibri"/>
                <a:ea typeface="Calibri"/>
                <a:cs typeface="Calibri"/>
                <a:sym typeface="Calibri"/>
              </a:rPr>
              <a:t>Repayment status in April 2005 (same scale as before)</a:t>
            </a:r>
            <a:endParaRPr sz="1600">
              <a:latin typeface="Calibri"/>
              <a:ea typeface="Calibri"/>
              <a:cs typeface="Calibri"/>
              <a:sym typeface="Calibri"/>
            </a:endParaRPr>
          </a:p>
        </p:txBody>
      </p:sp>
      <p:sp>
        <p:nvSpPr>
          <p:cNvPr id="144" name="Google Shape;144;p4"/>
          <p:cNvSpPr txBox="1"/>
          <p:nvPr/>
        </p:nvSpPr>
        <p:spPr>
          <a:xfrm>
            <a:off x="6190778" y="1092495"/>
            <a:ext cx="5806954" cy="5659997"/>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fontScale="77500" lnSpcReduction="20000"/>
          </a:bodyPr>
          <a:lstStyle/>
          <a:p>
            <a:pPr indent="0" lvl="0" marL="0" marR="0" rtl="0" algn="l">
              <a:lnSpc>
                <a:spcPct val="100000"/>
              </a:lnSpc>
              <a:spcBef>
                <a:spcPts val="0"/>
              </a:spcBef>
              <a:spcAft>
                <a:spcPts val="0"/>
              </a:spcAft>
              <a:buClr>
                <a:schemeClr val="dk1"/>
              </a:buClr>
              <a:buSzPct val="100000"/>
              <a:buFont typeface="Arial"/>
              <a:buNone/>
            </a:pPr>
            <a:r>
              <a:rPr lang="en-US" sz="1900">
                <a:solidFill>
                  <a:schemeClr val="dk1"/>
                </a:solidFill>
                <a:latin typeface="Calibri"/>
                <a:ea typeface="Calibri"/>
                <a:cs typeface="Calibri"/>
                <a:sym typeface="Calibri"/>
              </a:rPr>
              <a:t>Other variables instead consider the information related to the **amount of bill statement** (i.e., a monthly report that credit card companies issue to credit card holders in a specific month):</a:t>
            </a:r>
            <a:br>
              <a:rPr b="1" lang="en-US" sz="1900">
                <a:solidFill>
                  <a:schemeClr val="dk1"/>
                </a:solidFill>
                <a:latin typeface="Calibri"/>
                <a:ea typeface="Calibri"/>
                <a:cs typeface="Calibri"/>
                <a:sym typeface="Calibri"/>
              </a:rPr>
            </a:br>
            <a:r>
              <a:rPr b="1" lang="en-US" sz="1900">
                <a:solidFill>
                  <a:schemeClr val="dk1"/>
                </a:solidFill>
                <a:latin typeface="Calibri"/>
                <a:ea typeface="Calibri"/>
                <a:cs typeface="Calibri"/>
                <a:sym typeface="Calibri"/>
              </a:rPr>
              <a:t>1.  `BILL_AMT1`: </a:t>
            </a:r>
            <a:r>
              <a:rPr lang="en-US" sz="1900">
                <a:solidFill>
                  <a:schemeClr val="dk1"/>
                </a:solidFill>
                <a:latin typeface="Calibri"/>
                <a:ea typeface="Calibri"/>
                <a:cs typeface="Calibri"/>
                <a:sym typeface="Calibri"/>
              </a:rPr>
              <a:t>Amount of bill statement in September 2005 (NT dollar)</a:t>
            </a:r>
            <a:endParaRPr/>
          </a:p>
          <a:p>
            <a:pPr indent="0" lvl="0" marL="0" marR="0" rtl="0" algn="l">
              <a:lnSpc>
                <a:spcPct val="100000"/>
              </a:lnSpc>
              <a:spcBef>
                <a:spcPts val="600"/>
              </a:spcBef>
              <a:spcAft>
                <a:spcPts val="0"/>
              </a:spcAft>
              <a:buClr>
                <a:schemeClr val="dk1"/>
              </a:buClr>
              <a:buSzPct val="100000"/>
              <a:buFont typeface="Arial"/>
              <a:buNone/>
            </a:pPr>
            <a:r>
              <a:rPr b="1" lang="en-US" sz="1900">
                <a:solidFill>
                  <a:schemeClr val="dk1"/>
                </a:solidFill>
                <a:latin typeface="Calibri"/>
                <a:ea typeface="Calibri"/>
                <a:cs typeface="Calibri"/>
                <a:sym typeface="Calibri"/>
              </a:rPr>
              <a:t>2.  `BILL_AMT2`: </a:t>
            </a:r>
            <a:r>
              <a:rPr lang="en-US" sz="1900">
                <a:solidFill>
                  <a:schemeClr val="dk1"/>
                </a:solidFill>
                <a:latin typeface="Calibri"/>
                <a:ea typeface="Calibri"/>
                <a:cs typeface="Calibri"/>
                <a:sym typeface="Calibri"/>
              </a:rPr>
              <a:t>Amount of bill statement in August 2005 (NT dollar)</a:t>
            </a:r>
            <a:endParaRPr/>
          </a:p>
          <a:p>
            <a:pPr indent="0" lvl="0" marL="0" marR="0" rtl="0" algn="l">
              <a:lnSpc>
                <a:spcPct val="100000"/>
              </a:lnSpc>
              <a:spcBef>
                <a:spcPts val="600"/>
              </a:spcBef>
              <a:spcAft>
                <a:spcPts val="0"/>
              </a:spcAft>
              <a:buClr>
                <a:schemeClr val="dk1"/>
              </a:buClr>
              <a:buSzPct val="100000"/>
              <a:buFont typeface="Arial"/>
              <a:buNone/>
            </a:pPr>
            <a:r>
              <a:rPr b="1" lang="en-US" sz="1900">
                <a:solidFill>
                  <a:schemeClr val="dk1"/>
                </a:solidFill>
                <a:latin typeface="Calibri"/>
                <a:ea typeface="Calibri"/>
                <a:cs typeface="Calibri"/>
                <a:sym typeface="Calibri"/>
              </a:rPr>
              <a:t>3.  `BILL_AMT3`: </a:t>
            </a:r>
            <a:r>
              <a:rPr lang="en-US" sz="1900">
                <a:solidFill>
                  <a:schemeClr val="dk1"/>
                </a:solidFill>
                <a:latin typeface="Calibri"/>
                <a:ea typeface="Calibri"/>
                <a:cs typeface="Calibri"/>
                <a:sym typeface="Calibri"/>
              </a:rPr>
              <a:t>Amount of bill statement in July 2005 (NT dollar)</a:t>
            </a:r>
            <a:endParaRPr/>
          </a:p>
          <a:p>
            <a:pPr indent="0" lvl="0" marL="0" marR="0" rtl="0" algn="l">
              <a:lnSpc>
                <a:spcPct val="100000"/>
              </a:lnSpc>
              <a:spcBef>
                <a:spcPts val="600"/>
              </a:spcBef>
              <a:spcAft>
                <a:spcPts val="0"/>
              </a:spcAft>
              <a:buClr>
                <a:schemeClr val="dk1"/>
              </a:buClr>
              <a:buSzPct val="100000"/>
              <a:buFont typeface="Arial"/>
              <a:buNone/>
            </a:pPr>
            <a:r>
              <a:rPr b="1" lang="en-US" sz="1900">
                <a:solidFill>
                  <a:schemeClr val="dk1"/>
                </a:solidFill>
                <a:latin typeface="Calibri"/>
                <a:ea typeface="Calibri"/>
                <a:cs typeface="Calibri"/>
                <a:sym typeface="Calibri"/>
              </a:rPr>
              <a:t>4.  `BILL_AMT4`: </a:t>
            </a:r>
            <a:r>
              <a:rPr lang="en-US" sz="1900">
                <a:solidFill>
                  <a:schemeClr val="dk1"/>
                </a:solidFill>
                <a:latin typeface="Calibri"/>
                <a:ea typeface="Calibri"/>
                <a:cs typeface="Calibri"/>
                <a:sym typeface="Calibri"/>
              </a:rPr>
              <a:t>Amount of bill statement in June 2005 (NT dollar)</a:t>
            </a:r>
            <a:endParaRPr/>
          </a:p>
          <a:p>
            <a:pPr indent="0" lvl="0" marL="0" marR="0" rtl="0" algn="l">
              <a:lnSpc>
                <a:spcPct val="100000"/>
              </a:lnSpc>
              <a:spcBef>
                <a:spcPts val="600"/>
              </a:spcBef>
              <a:spcAft>
                <a:spcPts val="0"/>
              </a:spcAft>
              <a:buClr>
                <a:schemeClr val="dk1"/>
              </a:buClr>
              <a:buSzPct val="100000"/>
              <a:buFont typeface="Arial"/>
              <a:buNone/>
            </a:pPr>
            <a:r>
              <a:rPr b="1" lang="en-US" sz="1900">
                <a:solidFill>
                  <a:schemeClr val="dk1"/>
                </a:solidFill>
                <a:latin typeface="Calibri"/>
                <a:ea typeface="Calibri"/>
                <a:cs typeface="Calibri"/>
                <a:sym typeface="Calibri"/>
              </a:rPr>
              <a:t>5.  `BILL_AMT5`: </a:t>
            </a:r>
            <a:r>
              <a:rPr lang="en-US" sz="1900">
                <a:solidFill>
                  <a:schemeClr val="dk1"/>
                </a:solidFill>
                <a:latin typeface="Calibri"/>
                <a:ea typeface="Calibri"/>
                <a:cs typeface="Calibri"/>
                <a:sym typeface="Calibri"/>
              </a:rPr>
              <a:t>Amount of bill statement in May 2005 (NT dollar)</a:t>
            </a:r>
            <a:endParaRPr/>
          </a:p>
          <a:p>
            <a:pPr indent="0" lvl="0" marL="0" marR="0" rtl="0" algn="l">
              <a:lnSpc>
                <a:spcPct val="100000"/>
              </a:lnSpc>
              <a:spcBef>
                <a:spcPts val="600"/>
              </a:spcBef>
              <a:spcAft>
                <a:spcPts val="0"/>
              </a:spcAft>
              <a:buClr>
                <a:schemeClr val="dk1"/>
              </a:buClr>
              <a:buSzPct val="100000"/>
              <a:buFont typeface="Arial"/>
              <a:buNone/>
            </a:pPr>
            <a:r>
              <a:rPr b="1" lang="en-US" sz="1900">
                <a:solidFill>
                  <a:schemeClr val="dk1"/>
                </a:solidFill>
                <a:latin typeface="Calibri"/>
                <a:ea typeface="Calibri"/>
                <a:cs typeface="Calibri"/>
                <a:sym typeface="Calibri"/>
              </a:rPr>
              <a:t>6.  `BILL_AMT6`: </a:t>
            </a:r>
            <a:r>
              <a:rPr lang="en-US" sz="1900">
                <a:solidFill>
                  <a:schemeClr val="dk1"/>
                </a:solidFill>
                <a:latin typeface="Calibri"/>
                <a:ea typeface="Calibri"/>
                <a:cs typeface="Calibri"/>
                <a:sym typeface="Calibri"/>
              </a:rPr>
              <a:t>Amount of bill statement in April 2005 (NT dollar)</a:t>
            </a:r>
            <a:endParaRPr/>
          </a:p>
          <a:p>
            <a:pPr indent="0" lvl="0" marL="0" marR="0" rtl="0" algn="l">
              <a:lnSpc>
                <a:spcPct val="100000"/>
              </a:lnSpc>
              <a:spcBef>
                <a:spcPts val="600"/>
              </a:spcBef>
              <a:spcAft>
                <a:spcPts val="0"/>
              </a:spcAft>
              <a:buClr>
                <a:schemeClr val="dk1"/>
              </a:buClr>
              <a:buSzPct val="100000"/>
              <a:buFont typeface="Arial"/>
              <a:buNone/>
            </a:pPr>
            <a:r>
              <a:t/>
            </a:r>
            <a:endParaRPr b="1" sz="1900">
              <a:solidFill>
                <a:schemeClr val="dk1"/>
              </a:solidFill>
              <a:latin typeface="Calibri"/>
              <a:ea typeface="Calibri"/>
              <a:cs typeface="Calibri"/>
              <a:sym typeface="Calibri"/>
            </a:endParaRPr>
          </a:p>
          <a:p>
            <a:pPr indent="0" lvl="0" marL="0" marR="0" rtl="0" algn="l">
              <a:lnSpc>
                <a:spcPct val="100000"/>
              </a:lnSpc>
              <a:spcBef>
                <a:spcPts val="600"/>
              </a:spcBef>
              <a:spcAft>
                <a:spcPts val="0"/>
              </a:spcAft>
              <a:buClr>
                <a:schemeClr val="dk1"/>
              </a:buClr>
              <a:buSzPct val="100000"/>
              <a:buFont typeface="Arial"/>
              <a:buNone/>
            </a:pPr>
            <a:br>
              <a:rPr b="1" lang="en-US" sz="1900">
                <a:solidFill>
                  <a:schemeClr val="dk1"/>
                </a:solidFill>
                <a:latin typeface="Calibri"/>
                <a:ea typeface="Calibri"/>
                <a:cs typeface="Calibri"/>
                <a:sym typeface="Calibri"/>
              </a:rPr>
            </a:br>
            <a:r>
              <a:rPr lang="en-US" sz="1900">
                <a:solidFill>
                  <a:schemeClr val="dk1"/>
                </a:solidFill>
                <a:latin typeface="Calibri"/>
                <a:ea typeface="Calibri"/>
                <a:cs typeface="Calibri"/>
                <a:sym typeface="Calibri"/>
              </a:rPr>
              <a:t>The following variables instead consider the **amount of previous payment** in a specific month:</a:t>
            </a:r>
            <a:br>
              <a:rPr b="1" lang="en-US" sz="1900">
                <a:solidFill>
                  <a:schemeClr val="dk1"/>
                </a:solidFill>
                <a:latin typeface="Calibri"/>
                <a:ea typeface="Calibri"/>
                <a:cs typeface="Calibri"/>
                <a:sym typeface="Calibri"/>
              </a:rPr>
            </a:br>
            <a:r>
              <a:rPr b="1" lang="en-US" sz="1900">
                <a:solidFill>
                  <a:schemeClr val="dk1"/>
                </a:solidFill>
                <a:latin typeface="Calibri"/>
                <a:ea typeface="Calibri"/>
                <a:cs typeface="Calibri"/>
                <a:sym typeface="Calibri"/>
              </a:rPr>
              <a:t>1.  `PAY_AMT1`: </a:t>
            </a:r>
            <a:r>
              <a:rPr lang="en-US" sz="1900">
                <a:solidFill>
                  <a:schemeClr val="dk1"/>
                </a:solidFill>
                <a:latin typeface="Calibri"/>
                <a:ea typeface="Calibri"/>
                <a:cs typeface="Calibri"/>
                <a:sym typeface="Calibri"/>
              </a:rPr>
              <a:t>Amount of previous payment in September 2005 (NT </a:t>
            </a:r>
            <a:r>
              <a:rPr b="1" lang="en-US" sz="1900">
                <a:solidFill>
                  <a:schemeClr val="dk1"/>
                </a:solidFill>
                <a:latin typeface="Calibri"/>
                <a:ea typeface="Calibri"/>
                <a:cs typeface="Calibri"/>
                <a:sym typeface="Calibri"/>
              </a:rPr>
              <a:t>	</a:t>
            </a:r>
            <a:r>
              <a:rPr lang="en-US" sz="1900">
                <a:solidFill>
                  <a:schemeClr val="dk1"/>
                </a:solidFill>
                <a:latin typeface="Calibri"/>
                <a:ea typeface="Calibri"/>
                <a:cs typeface="Calibri"/>
                <a:sym typeface="Calibri"/>
              </a:rPr>
              <a:t>dollar)</a:t>
            </a:r>
            <a:endParaRPr/>
          </a:p>
          <a:p>
            <a:pPr indent="0" lvl="0" marL="0" marR="0" rtl="0" algn="l">
              <a:lnSpc>
                <a:spcPct val="100000"/>
              </a:lnSpc>
              <a:spcBef>
                <a:spcPts val="600"/>
              </a:spcBef>
              <a:spcAft>
                <a:spcPts val="0"/>
              </a:spcAft>
              <a:buClr>
                <a:schemeClr val="dk1"/>
              </a:buClr>
              <a:buSzPct val="100000"/>
              <a:buFont typeface="Arial"/>
              <a:buNone/>
            </a:pPr>
            <a:r>
              <a:rPr b="1" lang="en-US" sz="1900">
                <a:solidFill>
                  <a:schemeClr val="dk1"/>
                </a:solidFill>
                <a:latin typeface="Calibri"/>
                <a:ea typeface="Calibri"/>
                <a:cs typeface="Calibri"/>
                <a:sym typeface="Calibri"/>
              </a:rPr>
              <a:t>2.  `PAY_AMT2`: </a:t>
            </a:r>
            <a:r>
              <a:rPr lang="en-US" sz="1900">
                <a:solidFill>
                  <a:schemeClr val="dk1"/>
                </a:solidFill>
                <a:latin typeface="Calibri"/>
                <a:ea typeface="Calibri"/>
                <a:cs typeface="Calibri"/>
                <a:sym typeface="Calibri"/>
              </a:rPr>
              <a:t>Amount of previous payment in August 2005 (NT dollar)</a:t>
            </a:r>
            <a:endParaRPr/>
          </a:p>
          <a:p>
            <a:pPr indent="0" lvl="0" marL="0" marR="0" rtl="0" algn="l">
              <a:lnSpc>
                <a:spcPct val="100000"/>
              </a:lnSpc>
              <a:spcBef>
                <a:spcPts val="600"/>
              </a:spcBef>
              <a:spcAft>
                <a:spcPts val="0"/>
              </a:spcAft>
              <a:buClr>
                <a:schemeClr val="dk1"/>
              </a:buClr>
              <a:buSzPct val="100000"/>
              <a:buFont typeface="Arial"/>
              <a:buNone/>
            </a:pPr>
            <a:r>
              <a:rPr b="1" lang="en-US" sz="1900">
                <a:solidFill>
                  <a:schemeClr val="dk1"/>
                </a:solidFill>
                <a:latin typeface="Calibri"/>
                <a:ea typeface="Calibri"/>
                <a:cs typeface="Calibri"/>
                <a:sym typeface="Calibri"/>
              </a:rPr>
              <a:t>3.  `PAY_AMT3`: </a:t>
            </a:r>
            <a:r>
              <a:rPr lang="en-US" sz="1900">
                <a:solidFill>
                  <a:schemeClr val="dk1"/>
                </a:solidFill>
                <a:latin typeface="Calibri"/>
                <a:ea typeface="Calibri"/>
                <a:cs typeface="Calibri"/>
                <a:sym typeface="Calibri"/>
              </a:rPr>
              <a:t>Amount of previous payment in July 2005 (NT dollar)</a:t>
            </a:r>
            <a:endParaRPr/>
          </a:p>
          <a:p>
            <a:pPr indent="0" lvl="0" marL="0" marR="0" rtl="0" algn="l">
              <a:lnSpc>
                <a:spcPct val="100000"/>
              </a:lnSpc>
              <a:spcBef>
                <a:spcPts val="600"/>
              </a:spcBef>
              <a:spcAft>
                <a:spcPts val="0"/>
              </a:spcAft>
              <a:buClr>
                <a:schemeClr val="dk1"/>
              </a:buClr>
              <a:buSzPct val="100000"/>
              <a:buFont typeface="Arial"/>
              <a:buNone/>
            </a:pPr>
            <a:r>
              <a:rPr b="1" lang="en-US" sz="1900">
                <a:solidFill>
                  <a:schemeClr val="dk1"/>
                </a:solidFill>
                <a:latin typeface="Calibri"/>
                <a:ea typeface="Calibri"/>
                <a:cs typeface="Calibri"/>
                <a:sym typeface="Calibri"/>
              </a:rPr>
              <a:t>4.  `PAY_AMT4`: </a:t>
            </a:r>
            <a:r>
              <a:rPr lang="en-US" sz="1900">
                <a:solidFill>
                  <a:schemeClr val="dk1"/>
                </a:solidFill>
                <a:latin typeface="Calibri"/>
                <a:ea typeface="Calibri"/>
                <a:cs typeface="Calibri"/>
                <a:sym typeface="Calibri"/>
              </a:rPr>
              <a:t>Amount of previous payment in June 2005 (NT dollar)</a:t>
            </a:r>
            <a:endParaRPr/>
          </a:p>
          <a:p>
            <a:pPr indent="0" lvl="0" marL="0" marR="0" rtl="0" algn="l">
              <a:lnSpc>
                <a:spcPct val="100000"/>
              </a:lnSpc>
              <a:spcBef>
                <a:spcPts val="600"/>
              </a:spcBef>
              <a:spcAft>
                <a:spcPts val="0"/>
              </a:spcAft>
              <a:buClr>
                <a:schemeClr val="dk1"/>
              </a:buClr>
              <a:buSzPct val="100000"/>
              <a:buFont typeface="Arial"/>
              <a:buNone/>
            </a:pPr>
            <a:r>
              <a:rPr b="1" lang="en-US" sz="1900">
                <a:solidFill>
                  <a:schemeClr val="dk1"/>
                </a:solidFill>
                <a:latin typeface="Calibri"/>
                <a:ea typeface="Calibri"/>
                <a:cs typeface="Calibri"/>
                <a:sym typeface="Calibri"/>
              </a:rPr>
              <a:t>5.  `PAY_AMT5`: </a:t>
            </a:r>
            <a:r>
              <a:rPr lang="en-US" sz="1900">
                <a:solidFill>
                  <a:schemeClr val="dk1"/>
                </a:solidFill>
                <a:latin typeface="Calibri"/>
                <a:ea typeface="Calibri"/>
                <a:cs typeface="Calibri"/>
                <a:sym typeface="Calibri"/>
              </a:rPr>
              <a:t>Amount of previous payment in May 2005 (NT dollar)</a:t>
            </a:r>
            <a:endParaRPr/>
          </a:p>
          <a:p>
            <a:pPr indent="0" lvl="0" marL="0" marR="0" rtl="0" algn="l">
              <a:lnSpc>
                <a:spcPct val="100000"/>
              </a:lnSpc>
              <a:spcBef>
                <a:spcPts val="600"/>
              </a:spcBef>
              <a:spcAft>
                <a:spcPts val="0"/>
              </a:spcAft>
              <a:buClr>
                <a:schemeClr val="dk1"/>
              </a:buClr>
              <a:buSzPct val="100000"/>
              <a:buFont typeface="Arial"/>
              <a:buNone/>
            </a:pPr>
            <a:r>
              <a:rPr b="1" lang="en-US" sz="1900">
                <a:solidFill>
                  <a:schemeClr val="dk1"/>
                </a:solidFill>
                <a:latin typeface="Calibri"/>
                <a:ea typeface="Calibri"/>
                <a:cs typeface="Calibri"/>
                <a:sym typeface="Calibri"/>
              </a:rPr>
              <a:t>6.  `PAY_AMT6`: </a:t>
            </a:r>
            <a:r>
              <a:rPr lang="en-US" sz="1900">
                <a:solidFill>
                  <a:schemeClr val="dk1"/>
                </a:solidFill>
                <a:latin typeface="Calibri"/>
                <a:ea typeface="Calibri"/>
                <a:cs typeface="Calibri"/>
                <a:sym typeface="Calibri"/>
              </a:rPr>
              <a:t>Amount of previous payment in April 2005 (NT dollar)</a:t>
            </a:r>
            <a:endParaRPr/>
          </a:p>
          <a:p>
            <a:pPr indent="0" lvl="0" marL="0" marR="0" rtl="0" algn="l">
              <a:lnSpc>
                <a:spcPct val="100000"/>
              </a:lnSpc>
              <a:spcBef>
                <a:spcPts val="600"/>
              </a:spcBef>
              <a:spcAft>
                <a:spcPts val="0"/>
              </a:spcAft>
              <a:buClr>
                <a:schemeClr val="dk1"/>
              </a:buClr>
              <a:buSzPct val="100000"/>
              <a:buFont typeface="Arial"/>
              <a:buNone/>
            </a:pPr>
            <a:br>
              <a:rPr lang="en-US" sz="1900">
                <a:solidFill>
                  <a:schemeClr val="dk1"/>
                </a:solidFill>
                <a:latin typeface="Calibri"/>
                <a:ea typeface="Calibri"/>
                <a:cs typeface="Calibri"/>
                <a:sym typeface="Calibri"/>
              </a:rPr>
            </a:br>
            <a:r>
              <a:rPr lang="en-US" sz="1900">
                <a:solidFill>
                  <a:schemeClr val="dk1"/>
                </a:solidFill>
                <a:latin typeface="Calibri"/>
                <a:ea typeface="Calibri"/>
                <a:cs typeface="Calibri"/>
                <a:sym typeface="Calibri"/>
              </a:rPr>
              <a:t>The data has been sourced from </a:t>
            </a:r>
            <a:r>
              <a:rPr b="1" lang="en-US" sz="1900" u="sng">
                <a:solidFill>
                  <a:schemeClr val="accent1"/>
                </a:solidFill>
                <a:latin typeface="Calibri"/>
                <a:ea typeface="Calibri"/>
                <a:cs typeface="Calibri"/>
                <a:sym typeface="Calibri"/>
                <a:hlinkClick r:id="rId4">
                  <a:extLst>
                    <a:ext uri="{A12FA001-AC4F-418D-AE19-62706E023703}">
                      <ahyp:hlinkClr val="tx"/>
                    </a:ext>
                  </a:extLst>
                </a:hlinkClick>
              </a:rPr>
              <a:t>https://www.kaggle.com/datasets/uciml/default-of-credit-card-clients-dataset</a:t>
            </a:r>
            <a:endParaRPr b="1" sz="1900">
              <a:solidFill>
                <a:schemeClr val="accent1"/>
              </a:solidFill>
              <a:latin typeface="Calibri"/>
              <a:ea typeface="Calibri"/>
              <a:cs typeface="Calibri"/>
              <a:sym typeface="Calibri"/>
            </a:endParaRPr>
          </a:p>
        </p:txBody>
      </p:sp>
      <p:sp>
        <p:nvSpPr>
          <p:cNvPr id="145" name="Google Shape;145;p4"/>
          <p:cNvSpPr txBox="1"/>
          <p:nvPr>
            <p:ph type="title"/>
          </p:nvPr>
        </p:nvSpPr>
        <p:spPr>
          <a:xfrm>
            <a:off x="213472" y="182568"/>
            <a:ext cx="4840010" cy="7397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DATA DESCRIPTION: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sp>
        <p:nvSpPr>
          <p:cNvPr id="150" name="Google Shape;150;g29bc288007f_0_0"/>
          <p:cNvSpPr/>
          <p:nvPr/>
        </p:nvSpPr>
        <p:spPr>
          <a:xfrm>
            <a:off x="150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map of the world&#10;&#10;Description automatically generated" id="151" name="Google Shape;151;g29bc288007f_0_0"/>
          <p:cNvPicPr preferRelativeResize="0"/>
          <p:nvPr/>
        </p:nvPicPr>
        <p:blipFill rotWithShape="1">
          <a:blip r:embed="rId3">
            <a:alphaModFix/>
          </a:blip>
          <a:srcRect b="0" l="0" r="10809" t="0"/>
          <a:stretch/>
        </p:blipFill>
        <p:spPr>
          <a:xfrm>
            <a:off x="20" y="10"/>
            <a:ext cx="6116569" cy="6862123"/>
          </a:xfrm>
          <a:custGeom>
            <a:rect b="b" l="l" r="r" t="t"/>
            <a:pathLst>
              <a:path extrusionOk="0" h="6879321" w="6116569">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ln>
            <a:noFill/>
          </a:ln>
        </p:spPr>
      </p:pic>
      <p:sp>
        <p:nvSpPr>
          <p:cNvPr id="152" name="Google Shape;152;g29bc288007f_0_0"/>
          <p:cNvSpPr txBox="1"/>
          <p:nvPr>
            <p:ph type="title"/>
          </p:nvPr>
        </p:nvSpPr>
        <p:spPr>
          <a:xfrm>
            <a:off x="213477" y="182575"/>
            <a:ext cx="8114700" cy="739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US"/>
              <a:t>DATA CLEANING AND EXPLORATIONS</a:t>
            </a:r>
            <a:r>
              <a:rPr b="1" lang="en-US"/>
              <a:t>:</a:t>
            </a:r>
            <a:endParaRPr/>
          </a:p>
        </p:txBody>
      </p:sp>
      <p:sp>
        <p:nvSpPr>
          <p:cNvPr id="153" name="Google Shape;153;g29bc288007f_0_0"/>
          <p:cNvSpPr txBox="1"/>
          <p:nvPr/>
        </p:nvSpPr>
        <p:spPr>
          <a:xfrm>
            <a:off x="6004525" y="860975"/>
            <a:ext cx="49245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Renaming columns</a:t>
            </a:r>
            <a:endParaRPr sz="2800">
              <a:solidFill>
                <a:schemeClr val="dk1"/>
              </a:solidFill>
              <a:latin typeface="Calibri"/>
              <a:ea typeface="Calibri"/>
              <a:cs typeface="Calibri"/>
              <a:sym typeface="Calibri"/>
            </a:endParaRPr>
          </a:p>
        </p:txBody>
      </p:sp>
      <p:pic>
        <p:nvPicPr>
          <p:cNvPr id="154" name="Google Shape;154;g29bc288007f_0_0"/>
          <p:cNvPicPr preferRelativeResize="0"/>
          <p:nvPr/>
        </p:nvPicPr>
        <p:blipFill>
          <a:blip r:embed="rId4">
            <a:alphaModFix/>
          </a:blip>
          <a:stretch>
            <a:fillRect/>
          </a:stretch>
        </p:blipFill>
        <p:spPr>
          <a:xfrm>
            <a:off x="329026" y="860925"/>
            <a:ext cx="5295150" cy="523875"/>
          </a:xfrm>
          <a:prstGeom prst="rect">
            <a:avLst/>
          </a:prstGeom>
          <a:noFill/>
          <a:ln>
            <a:noFill/>
          </a:ln>
        </p:spPr>
      </p:pic>
      <p:pic>
        <p:nvPicPr>
          <p:cNvPr id="155" name="Google Shape;155;g29bc288007f_0_0"/>
          <p:cNvPicPr preferRelativeResize="0"/>
          <p:nvPr/>
        </p:nvPicPr>
        <p:blipFill>
          <a:blip r:embed="rId5">
            <a:alphaModFix/>
          </a:blip>
          <a:stretch>
            <a:fillRect/>
          </a:stretch>
        </p:blipFill>
        <p:spPr>
          <a:xfrm>
            <a:off x="329025" y="1518475"/>
            <a:ext cx="10600025" cy="483150"/>
          </a:xfrm>
          <a:prstGeom prst="rect">
            <a:avLst/>
          </a:prstGeom>
          <a:noFill/>
          <a:ln>
            <a:noFill/>
          </a:ln>
        </p:spPr>
      </p:pic>
      <p:cxnSp>
        <p:nvCxnSpPr>
          <p:cNvPr id="156" name="Google Shape;156;g29bc288007f_0_0"/>
          <p:cNvCxnSpPr/>
          <p:nvPr/>
        </p:nvCxnSpPr>
        <p:spPr>
          <a:xfrm flipH="1" rot="10800000">
            <a:off x="339300" y="2077025"/>
            <a:ext cx="11474700" cy="10200"/>
          </a:xfrm>
          <a:prstGeom prst="straightConnector1">
            <a:avLst/>
          </a:prstGeom>
          <a:noFill/>
          <a:ln cap="flat" cmpd="sng" w="9525">
            <a:solidFill>
              <a:schemeClr val="dk2"/>
            </a:solidFill>
            <a:prstDash val="solid"/>
            <a:round/>
            <a:headEnd len="med" w="med" type="none"/>
            <a:tailEnd len="med" w="med" type="none"/>
          </a:ln>
        </p:spPr>
      </p:cxnSp>
      <p:pic>
        <p:nvPicPr>
          <p:cNvPr id="157" name="Google Shape;157;g29bc288007f_0_0"/>
          <p:cNvPicPr preferRelativeResize="0"/>
          <p:nvPr/>
        </p:nvPicPr>
        <p:blipFill>
          <a:blip r:embed="rId6">
            <a:alphaModFix/>
          </a:blip>
          <a:stretch>
            <a:fillRect/>
          </a:stretch>
        </p:blipFill>
        <p:spPr>
          <a:xfrm>
            <a:off x="339300" y="2250975"/>
            <a:ext cx="9115425" cy="1399075"/>
          </a:xfrm>
          <a:prstGeom prst="rect">
            <a:avLst/>
          </a:prstGeom>
          <a:noFill/>
          <a:ln>
            <a:noFill/>
          </a:ln>
        </p:spPr>
      </p:pic>
      <p:pic>
        <p:nvPicPr>
          <p:cNvPr id="158" name="Google Shape;158;g29bc288007f_0_0"/>
          <p:cNvPicPr preferRelativeResize="0"/>
          <p:nvPr/>
        </p:nvPicPr>
        <p:blipFill>
          <a:blip r:embed="rId7">
            <a:alphaModFix/>
          </a:blip>
          <a:stretch>
            <a:fillRect/>
          </a:stretch>
        </p:blipFill>
        <p:spPr>
          <a:xfrm>
            <a:off x="329025" y="3650050"/>
            <a:ext cx="9115426" cy="638175"/>
          </a:xfrm>
          <a:prstGeom prst="rect">
            <a:avLst/>
          </a:prstGeom>
          <a:noFill/>
          <a:ln>
            <a:noFill/>
          </a:ln>
        </p:spPr>
      </p:pic>
      <p:sp>
        <p:nvSpPr>
          <p:cNvPr id="159" name="Google Shape;159;g29bc288007f_0_0"/>
          <p:cNvSpPr txBox="1"/>
          <p:nvPr/>
        </p:nvSpPr>
        <p:spPr>
          <a:xfrm>
            <a:off x="9592975" y="2282575"/>
            <a:ext cx="2220900" cy="196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Calibri"/>
                <a:ea typeface="Calibri"/>
                <a:cs typeface="Calibri"/>
                <a:sym typeface="Calibri"/>
              </a:rPr>
              <a:t>Dropping some values not defined in data description.</a:t>
            </a:r>
            <a:endParaRPr sz="2400">
              <a:solidFill>
                <a:schemeClr val="dk1"/>
              </a:solidFill>
              <a:latin typeface="Calibri"/>
              <a:ea typeface="Calibri"/>
              <a:cs typeface="Calibri"/>
              <a:sym typeface="Calibri"/>
            </a:endParaRPr>
          </a:p>
        </p:txBody>
      </p:sp>
      <p:cxnSp>
        <p:nvCxnSpPr>
          <p:cNvPr id="160" name="Google Shape;160;g29bc288007f_0_0"/>
          <p:cNvCxnSpPr/>
          <p:nvPr/>
        </p:nvCxnSpPr>
        <p:spPr>
          <a:xfrm flipH="1" rot="10800000">
            <a:off x="358650" y="4342275"/>
            <a:ext cx="11474700" cy="10200"/>
          </a:xfrm>
          <a:prstGeom prst="straightConnector1">
            <a:avLst/>
          </a:prstGeom>
          <a:noFill/>
          <a:ln cap="flat" cmpd="sng" w="9525">
            <a:solidFill>
              <a:schemeClr val="dk2"/>
            </a:solidFill>
            <a:prstDash val="solid"/>
            <a:round/>
            <a:headEnd len="med" w="med" type="none"/>
            <a:tailEnd len="med" w="med" type="none"/>
          </a:ln>
        </p:spPr>
      </p:cxnSp>
      <p:pic>
        <p:nvPicPr>
          <p:cNvPr id="161" name="Google Shape;161;g29bc288007f_0_0"/>
          <p:cNvPicPr preferRelativeResize="0"/>
          <p:nvPr/>
        </p:nvPicPr>
        <p:blipFill>
          <a:blip r:embed="rId8">
            <a:alphaModFix/>
          </a:blip>
          <a:stretch>
            <a:fillRect/>
          </a:stretch>
        </p:blipFill>
        <p:spPr>
          <a:xfrm>
            <a:off x="358650" y="4406525"/>
            <a:ext cx="11220450" cy="1306200"/>
          </a:xfrm>
          <a:prstGeom prst="rect">
            <a:avLst/>
          </a:prstGeom>
          <a:noFill/>
          <a:ln>
            <a:noFill/>
          </a:ln>
        </p:spPr>
      </p:pic>
      <p:pic>
        <p:nvPicPr>
          <p:cNvPr id="162" name="Google Shape;162;g29bc288007f_0_0"/>
          <p:cNvPicPr preferRelativeResize="0"/>
          <p:nvPr/>
        </p:nvPicPr>
        <p:blipFill>
          <a:blip r:embed="rId9">
            <a:alphaModFix/>
          </a:blip>
          <a:stretch>
            <a:fillRect/>
          </a:stretch>
        </p:blipFill>
        <p:spPr>
          <a:xfrm>
            <a:off x="358650" y="5712725"/>
            <a:ext cx="11220451" cy="1042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5"/>
          <p:cNvPicPr preferRelativeResize="0"/>
          <p:nvPr/>
        </p:nvPicPr>
        <p:blipFill rotWithShape="1">
          <a:blip r:embed="rId3">
            <a:alphaModFix amt="60000"/>
          </a:blip>
          <a:srcRect b="0" l="0" r="0" t="0"/>
          <a:stretch/>
        </p:blipFill>
        <p:spPr>
          <a:xfrm>
            <a:off x="0" y="0"/>
            <a:ext cx="12192000" cy="6858000"/>
          </a:xfrm>
          <a:prstGeom prst="rect">
            <a:avLst/>
          </a:prstGeom>
          <a:noFill/>
          <a:ln>
            <a:noFill/>
          </a:ln>
        </p:spPr>
      </p:pic>
      <p:sp>
        <p:nvSpPr>
          <p:cNvPr id="168" name="Google Shape;168;p5"/>
          <p:cNvSpPr txBox="1"/>
          <p:nvPr>
            <p:ph idx="4294967295" type="title"/>
          </p:nvPr>
        </p:nvSpPr>
        <p:spPr>
          <a:xfrm>
            <a:off x="213472" y="182568"/>
            <a:ext cx="4839900" cy="739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CLEANED DATA:</a:t>
            </a:r>
            <a:endParaRPr/>
          </a:p>
        </p:txBody>
      </p:sp>
      <p:pic>
        <p:nvPicPr>
          <p:cNvPr id="169" name="Google Shape;169;p5"/>
          <p:cNvPicPr preferRelativeResize="0"/>
          <p:nvPr/>
        </p:nvPicPr>
        <p:blipFill>
          <a:blip r:embed="rId4">
            <a:alphaModFix/>
          </a:blip>
          <a:stretch>
            <a:fillRect/>
          </a:stretch>
        </p:blipFill>
        <p:spPr>
          <a:xfrm>
            <a:off x="213475" y="971850"/>
            <a:ext cx="11826576" cy="2143550"/>
          </a:xfrm>
          <a:prstGeom prst="rect">
            <a:avLst/>
          </a:prstGeom>
          <a:noFill/>
          <a:ln>
            <a:noFill/>
          </a:ln>
        </p:spPr>
      </p:pic>
      <p:sp>
        <p:nvSpPr>
          <p:cNvPr id="170" name="Google Shape;170;p5"/>
          <p:cNvSpPr txBox="1"/>
          <p:nvPr/>
        </p:nvSpPr>
        <p:spPr>
          <a:xfrm>
            <a:off x="287900" y="3382725"/>
            <a:ext cx="11752200" cy="9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For the sake of visualizations and exploration on data the age column was grouped as below:</a:t>
            </a:r>
            <a:endParaRPr sz="2800">
              <a:solidFill>
                <a:schemeClr val="dk1"/>
              </a:solidFill>
              <a:latin typeface="Calibri"/>
              <a:ea typeface="Calibri"/>
              <a:cs typeface="Calibri"/>
              <a:sym typeface="Calibri"/>
            </a:endParaRPr>
          </a:p>
        </p:txBody>
      </p:sp>
      <p:pic>
        <p:nvPicPr>
          <p:cNvPr id="171" name="Google Shape;171;p5"/>
          <p:cNvPicPr preferRelativeResize="0"/>
          <p:nvPr/>
        </p:nvPicPr>
        <p:blipFill>
          <a:blip r:embed="rId5">
            <a:alphaModFix/>
          </a:blip>
          <a:stretch>
            <a:fillRect/>
          </a:stretch>
        </p:blipFill>
        <p:spPr>
          <a:xfrm>
            <a:off x="287900" y="4489400"/>
            <a:ext cx="8657325" cy="1913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6"/>
          <p:cNvPicPr preferRelativeResize="0"/>
          <p:nvPr/>
        </p:nvPicPr>
        <p:blipFill rotWithShape="1">
          <a:blip r:embed="rId3">
            <a:alphaModFix amt="60000"/>
          </a:blip>
          <a:srcRect b="0" l="0" r="0" t="0"/>
          <a:stretch/>
        </p:blipFill>
        <p:spPr>
          <a:xfrm>
            <a:off x="0" y="0"/>
            <a:ext cx="12192000" cy="6858000"/>
          </a:xfrm>
          <a:prstGeom prst="rect">
            <a:avLst/>
          </a:prstGeom>
          <a:noFill/>
          <a:ln>
            <a:noFill/>
          </a:ln>
        </p:spPr>
      </p:pic>
      <p:sp>
        <p:nvSpPr>
          <p:cNvPr id="178" name="Google Shape;178;p6"/>
          <p:cNvSpPr txBox="1"/>
          <p:nvPr/>
        </p:nvSpPr>
        <p:spPr>
          <a:xfrm>
            <a:off x="284075" y="71975"/>
            <a:ext cx="5590800" cy="56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100">
                <a:solidFill>
                  <a:schemeClr val="dk1"/>
                </a:solidFill>
                <a:latin typeface="Calibri"/>
                <a:ea typeface="Calibri"/>
                <a:cs typeface="Calibri"/>
                <a:sym typeface="Calibri"/>
              </a:rPr>
              <a:t>DATA VISUALISATIONS:</a:t>
            </a:r>
            <a:endParaRPr b="1" sz="2100"/>
          </a:p>
        </p:txBody>
      </p:sp>
      <p:pic>
        <p:nvPicPr>
          <p:cNvPr id="179" name="Google Shape;179;p6"/>
          <p:cNvPicPr preferRelativeResize="0"/>
          <p:nvPr/>
        </p:nvPicPr>
        <p:blipFill rotWithShape="1">
          <a:blip r:embed="rId4">
            <a:alphaModFix/>
          </a:blip>
          <a:srcRect b="0" l="0" r="0" t="0"/>
          <a:stretch/>
        </p:blipFill>
        <p:spPr>
          <a:xfrm>
            <a:off x="284075" y="733525"/>
            <a:ext cx="5697200" cy="3600100"/>
          </a:xfrm>
          <a:prstGeom prst="rect">
            <a:avLst/>
          </a:prstGeom>
          <a:noFill/>
          <a:ln cap="flat" cmpd="sng" w="9525">
            <a:solidFill>
              <a:schemeClr val="dk1"/>
            </a:solidFill>
            <a:prstDash val="solid"/>
            <a:round/>
            <a:headEnd len="sm" w="sm" type="none"/>
            <a:tailEnd len="sm" w="sm" type="none"/>
          </a:ln>
        </p:spPr>
      </p:pic>
      <p:pic>
        <p:nvPicPr>
          <p:cNvPr id="180" name="Google Shape;180;p6"/>
          <p:cNvPicPr preferRelativeResize="0"/>
          <p:nvPr/>
        </p:nvPicPr>
        <p:blipFill rotWithShape="1">
          <a:blip r:embed="rId5">
            <a:alphaModFix/>
          </a:blip>
          <a:srcRect b="0" l="0" r="0" t="0"/>
          <a:stretch/>
        </p:blipFill>
        <p:spPr>
          <a:xfrm>
            <a:off x="6063000" y="733525"/>
            <a:ext cx="5940924" cy="3600100"/>
          </a:xfrm>
          <a:prstGeom prst="rect">
            <a:avLst/>
          </a:prstGeom>
          <a:noFill/>
          <a:ln cap="flat" cmpd="sng" w="9525">
            <a:solidFill>
              <a:schemeClr val="dk1"/>
            </a:solidFill>
            <a:prstDash val="solid"/>
            <a:round/>
            <a:headEnd len="sm" w="sm" type="none"/>
            <a:tailEnd len="sm" w="sm" type="none"/>
          </a:ln>
        </p:spPr>
      </p:pic>
      <p:sp>
        <p:nvSpPr>
          <p:cNvPr id="181" name="Google Shape;181;p6"/>
          <p:cNvSpPr txBox="1"/>
          <p:nvPr/>
        </p:nvSpPr>
        <p:spPr>
          <a:xfrm>
            <a:off x="6063013" y="4480901"/>
            <a:ext cx="5940900" cy="21702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700">
                <a:solidFill>
                  <a:srgbClr val="000000"/>
                </a:solidFill>
                <a:latin typeface="Calibri"/>
                <a:ea typeface="Calibri"/>
                <a:cs typeface="Calibri"/>
                <a:sym typeface="Calibri"/>
              </a:rPr>
              <a:t>Taking the ratio between men and women defaulters and non-defaulter,  it becomes evident that men have a higher tendency to be defaulters when compared to women.</a:t>
            </a:r>
            <a:endParaRPr sz="1700"/>
          </a:p>
        </p:txBody>
      </p:sp>
      <p:sp>
        <p:nvSpPr>
          <p:cNvPr id="182" name="Google Shape;182;p6"/>
          <p:cNvSpPr txBox="1"/>
          <p:nvPr/>
        </p:nvSpPr>
        <p:spPr>
          <a:xfrm>
            <a:off x="284075" y="4480900"/>
            <a:ext cx="5697300" cy="23088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latin typeface="Calibri"/>
                <a:ea typeface="Calibri"/>
                <a:cs typeface="Calibri"/>
                <a:sym typeface="Calibri"/>
              </a:rPr>
              <a:t>The 20-30 age group has the highest credit activity, the </a:t>
            </a:r>
            <a:r>
              <a:rPr b="1" lang="en-US" sz="2400">
                <a:latin typeface="Calibri"/>
                <a:ea typeface="Calibri"/>
                <a:cs typeface="Calibri"/>
                <a:sym typeface="Calibri"/>
              </a:rPr>
              <a:t>4</a:t>
            </a:r>
            <a:r>
              <a:rPr b="1" lang="en-US" sz="2400">
                <a:latin typeface="Calibri"/>
                <a:ea typeface="Calibri"/>
                <a:cs typeface="Calibri"/>
                <a:sym typeface="Calibri"/>
              </a:rPr>
              <a:t>0-</a:t>
            </a:r>
            <a:r>
              <a:rPr b="1" lang="en-US" sz="2400">
                <a:latin typeface="Calibri"/>
                <a:ea typeface="Calibri"/>
                <a:cs typeface="Calibri"/>
                <a:sym typeface="Calibri"/>
              </a:rPr>
              <a:t>5</a:t>
            </a:r>
            <a:r>
              <a:rPr b="1" lang="en-US" sz="2400">
                <a:latin typeface="Calibri"/>
                <a:ea typeface="Calibri"/>
                <a:cs typeface="Calibri"/>
                <a:sym typeface="Calibri"/>
              </a:rPr>
              <a:t>0 group shows a higher default rate, and individuals over 50 have significantly lower counts of defaulters, possibly due to reduced credit usage or greater financial stability.</a:t>
            </a:r>
            <a:endParaRPr b="1"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7"/>
          <p:cNvPicPr preferRelativeResize="0"/>
          <p:nvPr/>
        </p:nvPicPr>
        <p:blipFill rotWithShape="1">
          <a:blip r:embed="rId3">
            <a:alphaModFix amt="60000"/>
          </a:blip>
          <a:srcRect b="0" l="0" r="0" t="0"/>
          <a:stretch/>
        </p:blipFill>
        <p:spPr>
          <a:xfrm>
            <a:off x="0" y="0"/>
            <a:ext cx="12192000" cy="6858000"/>
          </a:xfrm>
          <a:prstGeom prst="rect">
            <a:avLst/>
          </a:prstGeom>
          <a:noFill/>
          <a:ln>
            <a:noFill/>
          </a:ln>
        </p:spPr>
      </p:pic>
      <p:pic>
        <p:nvPicPr>
          <p:cNvPr id="188" name="Google Shape;188;p7"/>
          <p:cNvPicPr preferRelativeResize="0"/>
          <p:nvPr/>
        </p:nvPicPr>
        <p:blipFill rotWithShape="1">
          <a:blip r:embed="rId4">
            <a:alphaModFix/>
          </a:blip>
          <a:srcRect b="0" l="0" r="0" t="0"/>
          <a:stretch/>
        </p:blipFill>
        <p:spPr>
          <a:xfrm>
            <a:off x="235458" y="446471"/>
            <a:ext cx="5860542" cy="4718382"/>
          </a:xfrm>
          <a:prstGeom prst="rect">
            <a:avLst/>
          </a:prstGeom>
          <a:noFill/>
          <a:ln cap="flat" cmpd="sng" w="9525">
            <a:solidFill>
              <a:schemeClr val="dk1"/>
            </a:solidFill>
            <a:prstDash val="solid"/>
            <a:round/>
            <a:headEnd len="sm" w="sm" type="none"/>
            <a:tailEnd len="sm" w="sm" type="none"/>
          </a:ln>
        </p:spPr>
      </p:pic>
      <p:pic>
        <p:nvPicPr>
          <p:cNvPr id="189" name="Google Shape;189;p7"/>
          <p:cNvPicPr preferRelativeResize="0"/>
          <p:nvPr/>
        </p:nvPicPr>
        <p:blipFill rotWithShape="1">
          <a:blip r:embed="rId5">
            <a:alphaModFix/>
          </a:blip>
          <a:srcRect b="0" l="0" r="0" t="0"/>
          <a:stretch/>
        </p:blipFill>
        <p:spPr>
          <a:xfrm>
            <a:off x="6331458" y="446470"/>
            <a:ext cx="5397323" cy="4718382"/>
          </a:xfrm>
          <a:prstGeom prst="rect">
            <a:avLst/>
          </a:prstGeom>
          <a:noFill/>
          <a:ln cap="flat" cmpd="sng" w="9525">
            <a:solidFill>
              <a:schemeClr val="dk1"/>
            </a:solidFill>
            <a:prstDash val="solid"/>
            <a:round/>
            <a:headEnd len="sm" w="sm" type="none"/>
            <a:tailEnd len="sm" w="sm" type="none"/>
          </a:ln>
        </p:spPr>
      </p:pic>
      <p:sp>
        <p:nvSpPr>
          <p:cNvPr id="190" name="Google Shape;190;p7"/>
          <p:cNvSpPr txBox="1"/>
          <p:nvPr/>
        </p:nvSpPr>
        <p:spPr>
          <a:xfrm>
            <a:off x="235458" y="5395965"/>
            <a:ext cx="5860542" cy="830997"/>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400">
                <a:solidFill>
                  <a:srgbClr val="212121"/>
                </a:solidFill>
                <a:latin typeface="Calibri"/>
                <a:ea typeface="Calibri"/>
                <a:cs typeface="Calibri"/>
                <a:sym typeface="Calibri"/>
              </a:rPr>
              <a:t>Married people tend to be more delinquent compared to single people.</a:t>
            </a:r>
            <a:endParaRPr/>
          </a:p>
        </p:txBody>
      </p:sp>
      <p:sp>
        <p:nvSpPr>
          <p:cNvPr id="191" name="Google Shape;191;p7"/>
          <p:cNvSpPr txBox="1"/>
          <p:nvPr/>
        </p:nvSpPr>
        <p:spPr>
          <a:xfrm>
            <a:off x="6240025" y="5395980"/>
            <a:ext cx="5860500" cy="11544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00">
                <a:solidFill>
                  <a:srgbClr val="000000"/>
                </a:solidFill>
                <a:latin typeface="Calibri"/>
                <a:ea typeface="Calibri"/>
                <a:cs typeface="Calibri"/>
                <a:sym typeface="Calibri"/>
              </a:rPr>
              <a:t>No apparent difference is observed between the level of education and delinquent customers.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sp>
        <p:nvSpPr>
          <p:cNvPr id="196" name="Google Shape;196;p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map of the world&#10;&#10;Description automatically generated" id="197" name="Google Shape;197;p8"/>
          <p:cNvPicPr preferRelativeResize="0"/>
          <p:nvPr/>
        </p:nvPicPr>
        <p:blipFill rotWithShape="1">
          <a:blip r:embed="rId3">
            <a:alphaModFix/>
          </a:blip>
          <a:srcRect b="13735" l="0" r="9089" t="14341"/>
          <a:stretch/>
        </p:blipFill>
        <p:spPr>
          <a:xfrm>
            <a:off x="3523488" y="10"/>
            <a:ext cx="8668512" cy="6857990"/>
          </a:xfrm>
          <a:prstGeom prst="rect">
            <a:avLst/>
          </a:prstGeom>
          <a:noFill/>
          <a:ln>
            <a:noFill/>
          </a:ln>
        </p:spPr>
      </p:pic>
      <p:sp>
        <p:nvSpPr>
          <p:cNvPr id="198" name="Google Shape;198;p8"/>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 name="Google Shape;199;p8"/>
          <p:cNvSpPr txBox="1"/>
          <p:nvPr/>
        </p:nvSpPr>
        <p:spPr>
          <a:xfrm>
            <a:off x="477981" y="1122363"/>
            <a:ext cx="4023360" cy="3204134"/>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None/>
            </a:pPr>
            <a:r>
              <a:rPr b="1" lang="en-US" sz="4800">
                <a:solidFill>
                  <a:schemeClr val="lt1"/>
                </a:solidFill>
                <a:latin typeface="Calibri"/>
                <a:ea typeface="Calibri"/>
                <a:cs typeface="Calibri"/>
                <a:sym typeface="Calibri"/>
              </a:rPr>
              <a:t>DATA MODELLING</a:t>
            </a:r>
            <a:endParaRPr/>
          </a:p>
        </p:txBody>
      </p:sp>
      <p:sp>
        <p:nvSpPr>
          <p:cNvPr id="200" name="Google Shape;200;p8"/>
          <p:cNvSpPr/>
          <p:nvPr/>
        </p:nvSpPr>
        <p:spPr>
          <a:xfrm rot="5400000">
            <a:off x="759921"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1" name="Google Shape;201;p8"/>
          <p:cNvSpPr/>
          <p:nvPr/>
        </p:nvSpPr>
        <p:spPr>
          <a:xfrm>
            <a:off x="481029" y="4546920"/>
            <a:ext cx="3977640" cy="1828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2" name="Google Shape;202;p8"/>
          <p:cNvSpPr txBox="1"/>
          <p:nvPr/>
        </p:nvSpPr>
        <p:spPr>
          <a:xfrm>
            <a:off x="100484" y="4380542"/>
            <a:ext cx="5995516" cy="523220"/>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1" i="0" lang="en-US" sz="2800" u="none" cap="none" strike="noStrike">
                <a:solidFill>
                  <a:schemeClr val="lt1"/>
                </a:solidFill>
                <a:latin typeface="Calibri"/>
                <a:ea typeface="Calibri"/>
                <a:cs typeface="Calibri"/>
                <a:sym typeface="Calibri"/>
              </a:rPr>
              <a:t>Model 1- Use all the features</a:t>
            </a:r>
            <a:endParaRPr/>
          </a:p>
        </p:txBody>
      </p:sp>
      <p:sp>
        <p:nvSpPr>
          <p:cNvPr id="203" name="Google Shape;203;p8"/>
          <p:cNvSpPr txBox="1"/>
          <p:nvPr/>
        </p:nvSpPr>
        <p:spPr>
          <a:xfrm>
            <a:off x="477975" y="5881250"/>
            <a:ext cx="82926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500">
                <a:solidFill>
                  <a:schemeClr val="lt1"/>
                </a:solidFill>
                <a:latin typeface="Calibri"/>
                <a:ea typeface="Calibri"/>
                <a:cs typeface="Calibri"/>
                <a:sym typeface="Calibri"/>
              </a:rPr>
              <a:t>NOTE: Id and Age-group is removed for all models</a:t>
            </a:r>
            <a:endParaRPr i="1" sz="25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2023-11-15T19:22:41Z</dcterms:created>
  <dc:creator>Godse, Sanchita</dc:creator>
</cp:coreProperties>
</file>